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4217" r:id="rId2"/>
    <p:sldId id="4224" r:id="rId3"/>
    <p:sldId id="4225" r:id="rId4"/>
    <p:sldId id="4228" r:id="rId5"/>
    <p:sldId id="4229" r:id="rId6"/>
    <p:sldId id="4231" r:id="rId7"/>
    <p:sldId id="4234" r:id="rId8"/>
    <p:sldId id="4236" r:id="rId9"/>
    <p:sldId id="4237" r:id="rId10"/>
    <p:sldId id="4238" r:id="rId11"/>
    <p:sldId id="4180" r:id="rId12"/>
  </p:sldIdLst>
  <p:sldSz cx="12192000" cy="6858000"/>
  <p:notesSz cx="6797675" cy="9926638"/>
  <p:embeddedFontLst>
    <p:embeddedFont>
      <p:font typeface="Pretendard" panose="02000503000000020004" pitchFamily="50" charset="-127"/>
      <p:regular r:id="rId14"/>
      <p:bold r:id="rId15"/>
    </p:embeddedFont>
    <p:embeddedFont>
      <p:font typeface="Pretendard ExtraBold" panose="02000903000000020004" pitchFamily="50" charset="-127"/>
      <p:bold r:id="rId16"/>
    </p:embeddedFont>
    <p:embeddedFont>
      <p:font typeface="Pretendard Light" panose="02000403000000020004" pitchFamily="50" charset="-127"/>
      <p:regular r:id="rId17"/>
    </p:embeddedFont>
    <p:embeddedFont>
      <p:font typeface="Pretendard SemiBold" panose="02000703000000020004" pitchFamily="50" charset="-127"/>
      <p:bold r:id="rId18"/>
    </p:embeddedFont>
    <p:embeddedFont>
      <p:font typeface="Pretendard Thin" panose="02000203000000020004" pitchFamily="50" charset="-127"/>
      <p:regular r:id="rId19"/>
    </p:embeddedFont>
    <p:embeddedFont>
      <p:font typeface="SUIT" pitchFamily="2" charset="-127"/>
      <p:regular r:id="rId20"/>
      <p:bold r:id="rId21"/>
    </p:embeddedFont>
    <p:embeddedFont>
      <p:font typeface="SUIT ExtraBold" pitchFamily="2" charset="-127"/>
      <p:bold r:id="rId22"/>
    </p:embeddedFont>
    <p:embeddedFont>
      <p:font typeface="Wingdings 2" panose="05020102010507070707" pitchFamily="18" charset="2"/>
      <p:regular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나눔스퀘어 네오 OTF ExtraBold" panose="00000900000000000000" pitchFamily="50" charset="-127"/>
      <p:bold r:id="rId26"/>
    </p:embeddedFont>
    <p:embeddedFont>
      <p:font typeface="나눔스퀘어 네오 Regular" panose="00000500000000000000" pitchFamily="2" charset="-127"/>
      <p:regular r:id="rId27"/>
    </p:embeddedFont>
    <p:embeddedFont>
      <p:font typeface="나눔스퀘어라운드OTF ExtraBold" panose="020B0600000101010101" pitchFamily="34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R DECK" id="{F1DCF951-74F9-443A-A22A-9008328FC905}">
          <p14:sldIdLst>
            <p14:sldId id="4217"/>
            <p14:sldId id="4224"/>
            <p14:sldId id="4225"/>
            <p14:sldId id="4228"/>
            <p14:sldId id="4229"/>
            <p14:sldId id="4231"/>
            <p14:sldId id="4234"/>
            <p14:sldId id="4236"/>
            <p14:sldId id="4237"/>
            <p14:sldId id="4238"/>
            <p14:sldId id="4180"/>
          </p14:sldIdLst>
        </p14:section>
      </p14:sectionLst>
    </p:ext>
    <p:ext uri="{EFAFB233-063F-42B5-8137-9DF3F51BA10A}">
      <p15:sldGuideLst xmlns:p15="http://schemas.microsoft.com/office/powerpoint/2012/main">
        <p15:guide id="4" pos="302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15" orient="horz" pos="37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명호" initials="오명" lastIdx="4" clrIdx="0">
    <p:extLst>
      <p:ext uri="{19B8F6BF-5375-455C-9EA6-DF929625EA0E}">
        <p15:presenceInfo xmlns:p15="http://schemas.microsoft.com/office/powerpoint/2012/main" userId="S::look2up@nonghyup365.onmicrosoft.com::09d26437-827c-4efa-9306-0efd52f47f27" providerId="AD"/>
      </p:ext>
    </p:extLst>
  </p:cmAuthor>
  <p:cmAuthor id="2" name="명호 오" initials="명오" lastIdx="2" clrIdx="1">
    <p:extLst>
      <p:ext uri="{19B8F6BF-5375-455C-9EA6-DF929625EA0E}">
        <p15:presenceInfo xmlns:p15="http://schemas.microsoft.com/office/powerpoint/2012/main" userId="1761ae766f342a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E"/>
    <a:srgbClr val="0000FF"/>
    <a:srgbClr val="2A2D32"/>
    <a:srgbClr val="155DEB"/>
    <a:srgbClr val="5E6373"/>
    <a:srgbClr val="E6E6E6"/>
    <a:srgbClr val="29CDCE"/>
    <a:srgbClr val="F0F0F0"/>
    <a:srgbClr val="5F6373"/>
    <a:srgbClr val="ECF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9" autoAdjust="0"/>
    <p:restoredTop sz="96513" autoAdjust="0"/>
  </p:normalViewPr>
  <p:slideViewPr>
    <p:cSldViewPr>
      <p:cViewPr>
        <p:scale>
          <a:sx n="100" d="100"/>
          <a:sy n="100" d="100"/>
        </p:scale>
        <p:origin x="816" y="414"/>
      </p:cViewPr>
      <p:guideLst>
        <p:guide pos="302"/>
        <p:guide pos="3840"/>
        <p:guide orient="horz" pos="372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56"/>
    </p:cViewPr>
  </p:sorterViewPr>
  <p:notesViewPr>
    <p:cSldViewPr showGuides="1">
      <p:cViewPr varScale="1">
        <p:scale>
          <a:sx n="82" d="100"/>
          <a:sy n="82" d="100"/>
        </p:scale>
        <p:origin x="3450" y="96"/>
      </p:cViewPr>
      <p:guideLst>
        <p:guide orient="horz" pos="3127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ar\Downloads\country_percentage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I:\&#45236;%20&#46300;&#46972;&#51060;&#48652;\&#51064;&#49884;&#51596;\&#45936;&#51060;&#53552;%2025022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293916171242724E-2"/>
          <c:y val="0.10296107381301629"/>
          <c:w val="0.91906626297223115"/>
          <c:h val="0.790915699921390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비중</c:v>
                </c:pt>
              </c:strCache>
            </c:strRef>
          </c:tx>
          <c:spPr>
            <a:solidFill>
              <a:srgbClr val="1E75BC"/>
            </a:solidFill>
            <a:ln>
              <a:noFill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Sheet1!$B$2:$B$12</c:f>
              <c:strCache>
                <c:ptCount val="11"/>
                <c:pt idx="0">
                  <c:v>한국</c:v>
                </c:pt>
                <c:pt idx="1">
                  <c:v>중국</c:v>
                </c:pt>
                <c:pt idx="2">
                  <c:v>캐나다</c:v>
                </c:pt>
                <c:pt idx="3">
                  <c:v>호주</c:v>
                </c:pt>
                <c:pt idx="4">
                  <c:v>싱가포르</c:v>
                </c:pt>
                <c:pt idx="5">
                  <c:v>영국</c:v>
                </c:pt>
                <c:pt idx="6">
                  <c:v>스웨덴</c:v>
                </c:pt>
                <c:pt idx="7">
                  <c:v>미국</c:v>
                </c:pt>
                <c:pt idx="8">
                  <c:v>프랑스</c:v>
                </c:pt>
                <c:pt idx="9">
                  <c:v>일본</c:v>
                </c:pt>
                <c:pt idx="10">
                  <c:v>독일</c:v>
                </c:pt>
              </c:strCache>
            </c:strRef>
          </c:cat>
          <c:val>
            <c:numRef>
              <c:f>Sheet1!$C$2:$C$12</c:f>
              <c:numCache>
                <c:formatCode>_-* #,##0.0_-;\-* #,##0.0_-;_-* "-"_-;_-@_-</c:formatCode>
                <c:ptCount val="11"/>
                <c:pt idx="0">
                  <c:v>94.7</c:v>
                </c:pt>
                <c:pt idx="1">
                  <c:v>77.3</c:v>
                </c:pt>
                <c:pt idx="2">
                  <c:v>62</c:v>
                </c:pt>
                <c:pt idx="3">
                  <c:v>59</c:v>
                </c:pt>
                <c:pt idx="4">
                  <c:v>57.6</c:v>
                </c:pt>
                <c:pt idx="5">
                  <c:v>57</c:v>
                </c:pt>
                <c:pt idx="6">
                  <c:v>48.9</c:v>
                </c:pt>
                <c:pt idx="7">
                  <c:v>47</c:v>
                </c:pt>
                <c:pt idx="8">
                  <c:v>44.8</c:v>
                </c:pt>
                <c:pt idx="9">
                  <c:v>24.2</c:v>
                </c:pt>
                <c:pt idx="10">
                  <c:v>17.899999999999999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D9-4979-8E10-4CD2AE919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692643352"/>
        <c:axId val="692644792"/>
      </c:barChart>
      <c:catAx>
        <c:axId val="692643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692644792"/>
        <c:crosses val="autoZero"/>
        <c:auto val="1"/>
        <c:lblAlgn val="ctr"/>
        <c:lblOffset val="100"/>
        <c:noMultiLvlLbl val="0"/>
      </c:catAx>
      <c:valAx>
        <c:axId val="692644792"/>
        <c:scaling>
          <c:orientation val="minMax"/>
        </c:scaling>
        <c:delete val="0"/>
        <c:axPos val="l"/>
        <c:numFmt formatCode="_-* #,##0.0_-;\-* #,##0.0_-;_-* &quot;-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6926433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'1-1신용카드'!$B$165</c:f>
              <c:strCache>
                <c:ptCount val="1"/>
                <c:pt idx="0">
                  <c:v>관광 수입(좌)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'1-1신용카드'!$C$164:$H$164</c:f>
              <c:strCache>
                <c:ptCount val="6"/>
                <c:pt idx="0">
                  <c:v>’19년</c:v>
                </c:pt>
                <c:pt idx="1">
                  <c:v>’20년</c:v>
                </c:pt>
                <c:pt idx="2">
                  <c:v>’21년</c:v>
                </c:pt>
                <c:pt idx="3">
                  <c:v>’22년</c:v>
                </c:pt>
                <c:pt idx="4">
                  <c:v>’23년</c:v>
                </c:pt>
                <c:pt idx="5">
                  <c:v>’24년</c:v>
                </c:pt>
              </c:strCache>
            </c:strRef>
          </c:cat>
          <c:val>
            <c:numRef>
              <c:f>'1-1신용카드'!$C$165:$H$165</c:f>
              <c:numCache>
                <c:formatCode>General</c:formatCode>
                <c:ptCount val="6"/>
                <c:pt idx="0">
                  <c:v>24.2</c:v>
                </c:pt>
                <c:pt idx="1">
                  <c:v>12</c:v>
                </c:pt>
                <c:pt idx="2">
                  <c:v>12.2</c:v>
                </c:pt>
                <c:pt idx="3">
                  <c:v>15.8</c:v>
                </c:pt>
                <c:pt idx="4">
                  <c:v>19.8</c:v>
                </c:pt>
                <c:pt idx="5">
                  <c:v>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73-4A92-BC26-013AB0C2285E}"/>
            </c:ext>
          </c:extLst>
        </c:ser>
        <c:ser>
          <c:idx val="1"/>
          <c:order val="1"/>
          <c:tx>
            <c:strRef>
              <c:f>'1-1신용카드'!$B$166</c:f>
              <c:strCache>
                <c:ptCount val="1"/>
                <c:pt idx="0">
                  <c:v>외국인 신용카드 사용 금액 (좌)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'1-1신용카드'!$C$164:$H$164</c:f>
              <c:strCache>
                <c:ptCount val="6"/>
                <c:pt idx="0">
                  <c:v>’19년</c:v>
                </c:pt>
                <c:pt idx="1">
                  <c:v>’20년</c:v>
                </c:pt>
                <c:pt idx="2">
                  <c:v>’21년</c:v>
                </c:pt>
                <c:pt idx="3">
                  <c:v>’22년</c:v>
                </c:pt>
                <c:pt idx="4">
                  <c:v>’23년</c:v>
                </c:pt>
                <c:pt idx="5">
                  <c:v>’24년</c:v>
                </c:pt>
              </c:strCache>
            </c:strRef>
          </c:cat>
          <c:val>
            <c:numRef>
              <c:f>'1-1신용카드'!$C$166:$H$166</c:f>
              <c:numCache>
                <c:formatCode>General</c:formatCode>
                <c:ptCount val="6"/>
                <c:pt idx="0">
                  <c:v>5.5</c:v>
                </c:pt>
                <c:pt idx="1">
                  <c:v>1.3</c:v>
                </c:pt>
                <c:pt idx="2">
                  <c:v>1.1000000000000001</c:v>
                </c:pt>
                <c:pt idx="3">
                  <c:v>2.9</c:v>
                </c:pt>
                <c:pt idx="4">
                  <c:v>6.9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73-4A92-BC26-013AB0C22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axId val="373573560"/>
        <c:axId val="373577824"/>
      </c:barChart>
      <c:lineChart>
        <c:grouping val="standard"/>
        <c:varyColors val="0"/>
        <c:ser>
          <c:idx val="2"/>
          <c:order val="2"/>
          <c:tx>
            <c:strRef>
              <c:f>'1-1신용카드'!$B$167</c:f>
              <c:strCache>
                <c:ptCount val="1"/>
                <c:pt idx="0">
                  <c:v>신용카드 비중 (우)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'1-1신용카드'!$C$164:$H$164</c:f>
              <c:strCache>
                <c:ptCount val="6"/>
                <c:pt idx="0">
                  <c:v>’19년</c:v>
                </c:pt>
                <c:pt idx="1">
                  <c:v>’20년</c:v>
                </c:pt>
                <c:pt idx="2">
                  <c:v>’21년</c:v>
                </c:pt>
                <c:pt idx="3">
                  <c:v>’22년</c:v>
                </c:pt>
                <c:pt idx="4">
                  <c:v>’23년</c:v>
                </c:pt>
                <c:pt idx="5">
                  <c:v>’24년</c:v>
                </c:pt>
              </c:strCache>
            </c:strRef>
          </c:cat>
          <c:val>
            <c:numRef>
              <c:f>'1-1신용카드'!$C$167:$H$167</c:f>
              <c:numCache>
                <c:formatCode>General</c:formatCode>
                <c:ptCount val="6"/>
                <c:pt idx="0">
                  <c:v>22.7</c:v>
                </c:pt>
                <c:pt idx="1">
                  <c:v>11.1</c:v>
                </c:pt>
                <c:pt idx="2">
                  <c:v>8.8000000000000007</c:v>
                </c:pt>
                <c:pt idx="3">
                  <c:v>18.100000000000001</c:v>
                </c:pt>
                <c:pt idx="4">
                  <c:v>35.1</c:v>
                </c:pt>
                <c:pt idx="5">
                  <c:v>39.1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73-4A92-BC26-013AB0C22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8984752"/>
        <c:axId val="378985736"/>
      </c:lineChart>
      <c:catAx>
        <c:axId val="373573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373577824"/>
        <c:crosses val="autoZero"/>
        <c:auto val="1"/>
        <c:lblAlgn val="ctr"/>
        <c:lblOffset val="100"/>
        <c:noMultiLvlLbl val="0"/>
      </c:catAx>
      <c:valAx>
        <c:axId val="373577824"/>
        <c:scaling>
          <c:orientation val="minMax"/>
          <c:max val="5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373573560"/>
        <c:crosses val="autoZero"/>
        <c:crossBetween val="between"/>
      </c:valAx>
      <c:valAx>
        <c:axId val="378985736"/>
        <c:scaling>
          <c:orientation val="minMax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378984752"/>
        <c:crosses val="max"/>
        <c:crossBetween val="between"/>
        <c:majorUnit val="5"/>
      </c:valAx>
      <c:catAx>
        <c:axId val="378984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89857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914297663183945E-2"/>
          <c:y val="2.1994779870299522E-2"/>
          <c:w val="0.5339655667281793"/>
          <c:h val="0.183770994996649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448" cy="496254"/>
          </a:xfrm>
          <a:prstGeom prst="rect">
            <a:avLst/>
          </a:prstGeom>
        </p:spPr>
        <p:txBody>
          <a:bodyPr vert="horz" lIns="91310" tIns="45655" rIns="91310" bIns="4565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644" y="3"/>
            <a:ext cx="2945448" cy="496254"/>
          </a:xfrm>
          <a:prstGeom prst="rect">
            <a:avLst/>
          </a:prstGeom>
        </p:spPr>
        <p:txBody>
          <a:bodyPr vert="horz" lIns="91310" tIns="45655" rIns="91310" bIns="45655" rtlCol="0"/>
          <a:lstStyle>
            <a:lvl1pPr algn="r">
              <a:defRPr sz="1200"/>
            </a:lvl1pPr>
          </a:lstStyle>
          <a:p>
            <a:fld id="{D04899F7-3DF9-4017-A77D-9BC14F1FBCAE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0" tIns="45655" rIns="91310" bIns="4565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7" y="4715196"/>
            <a:ext cx="5437506" cy="4466273"/>
          </a:xfrm>
          <a:prstGeom prst="rect">
            <a:avLst/>
          </a:prstGeom>
        </p:spPr>
        <p:txBody>
          <a:bodyPr vert="horz" lIns="91310" tIns="45655" rIns="91310" bIns="4565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804"/>
            <a:ext cx="2945448" cy="496252"/>
          </a:xfrm>
          <a:prstGeom prst="rect">
            <a:avLst/>
          </a:prstGeom>
        </p:spPr>
        <p:txBody>
          <a:bodyPr vert="horz" lIns="91310" tIns="45655" rIns="91310" bIns="4565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644" y="9428804"/>
            <a:ext cx="2945448" cy="496252"/>
          </a:xfrm>
          <a:prstGeom prst="rect">
            <a:avLst/>
          </a:prstGeom>
        </p:spPr>
        <p:txBody>
          <a:bodyPr vert="horz" lIns="91310" tIns="45655" rIns="91310" bIns="45655" rtlCol="0" anchor="b"/>
          <a:lstStyle>
            <a:lvl1pPr algn="r">
              <a:defRPr sz="1200"/>
            </a:lvl1pPr>
          </a:lstStyle>
          <a:p>
            <a:fld id="{C1E127C8-433E-40A0-9322-F8EE3BBFD1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6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127C8-433E-40A0-9322-F8EE3BBFD1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0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127C8-433E-40A0-9322-F8EE3BBFD1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55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127C8-433E-40A0-9322-F8EE3BBFD1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9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127C8-433E-40A0-9322-F8EE3BBFD1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4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H투자증권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>
            <a:spLocks noGrp="1"/>
          </p:cNvSpPr>
          <p:nvPr>
            <p:ph type="title" hasCustomPrompt="1"/>
          </p:nvPr>
        </p:nvSpPr>
        <p:spPr>
          <a:xfrm>
            <a:off x="798677" y="1424608"/>
            <a:ext cx="10543946" cy="1008112"/>
          </a:xfrm>
          <a:prstGeom prst="rect">
            <a:avLst/>
          </a:prstGeom>
        </p:spPr>
        <p:txBody>
          <a:bodyPr lIns="0" tIns="0" rIns="0" bIns="0"/>
          <a:lstStyle>
            <a:lvl1pPr marL="0" algn="l" defTabSz="914423" rtl="0" eaLnBrk="1" latinLnBrk="1" hangingPunct="1">
              <a:spcBef>
                <a:spcPct val="0"/>
              </a:spcBef>
              <a:buNone/>
              <a:defRPr lang="ko-KR" altLang="en-US" sz="3200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+mj-cs"/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3" name="직사각형 32"/>
          <p:cNvSpPr/>
          <p:nvPr userDrawn="1"/>
        </p:nvSpPr>
        <p:spPr>
          <a:xfrm>
            <a:off x="1067" y="5969412"/>
            <a:ext cx="10800000" cy="158542"/>
          </a:xfrm>
          <a:prstGeom prst="rect">
            <a:avLst/>
          </a:prstGeom>
          <a:solidFill>
            <a:srgbClr val="1E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4" name="제목 3"/>
          <p:cNvSpPr txBox="1">
            <a:spLocks/>
          </p:cNvSpPr>
          <p:nvPr userDrawn="1"/>
        </p:nvSpPr>
        <p:spPr>
          <a:xfrm>
            <a:off x="798677" y="6282060"/>
            <a:ext cx="10851711" cy="31529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spc="-150" baseline="0">
                <a:solidFill>
                  <a:srgbClr val="FFFFFF"/>
                </a:solidFill>
                <a:latin typeface="코어 고딕 D 5 Medium" pitchFamily="34" charset="-127"/>
                <a:ea typeface="코어 고딕 D 5 Medium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본 자료는 </a:t>
            </a:r>
            <a:r>
              <a:rPr lang="en-US" altLang="ko-KR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NH</a:t>
            </a:r>
            <a:r>
              <a:rPr lang="ko-KR" altLang="en-US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투자증권이 제작한 것이며</a:t>
            </a:r>
            <a:r>
              <a:rPr lang="en-US" altLang="ko-KR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투자권유를 위한 광고물로 활용될 수 없고</a:t>
            </a:r>
            <a:r>
              <a:rPr lang="en-US" altLang="ko-KR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투자자에게 배포될 수  없습니다</a:t>
            </a:r>
            <a:r>
              <a:rPr lang="en-US" altLang="ko-KR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본 자료에 수록된 내용은 신뢰할만한 자료 및 정보로부터</a:t>
            </a:r>
          </a:p>
          <a:p>
            <a:pPr algn="l"/>
            <a:r>
              <a:rPr lang="ko-KR" altLang="en-US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얻어진 것이니 당사는 그 정확성이나 안정성을 보장할 수 없습니다</a:t>
            </a:r>
            <a:r>
              <a:rPr lang="en-US" altLang="ko-KR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따라서 어떠한 경우에도 본 자료는 고객의 투자 결과에 대한 법적 책임소재에 대한 증빙자료로 사용될 수 없습니다</a:t>
            </a:r>
            <a:r>
              <a:rPr lang="en-US" altLang="ko-KR" sz="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6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99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91101C-C968-DD83-F9C8-1A03DE1C75E4}"/>
              </a:ext>
            </a:extLst>
          </p:cNvPr>
          <p:cNvSpPr/>
          <p:nvPr userDrawn="1"/>
        </p:nvSpPr>
        <p:spPr>
          <a:xfrm>
            <a:off x="0" y="0"/>
            <a:ext cx="12192000" cy="945850"/>
          </a:xfrm>
          <a:prstGeom prst="rect">
            <a:avLst/>
          </a:prstGeom>
          <a:solidFill>
            <a:srgbClr val="2A2D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174F0FA-0E31-416B-CC65-3A3A6154392D}"/>
              </a:ext>
            </a:extLst>
          </p:cNvPr>
          <p:cNvSpPr/>
          <p:nvPr userDrawn="1"/>
        </p:nvSpPr>
        <p:spPr>
          <a:xfrm>
            <a:off x="271189" y="799887"/>
            <a:ext cx="11649622" cy="5689927"/>
          </a:xfrm>
          <a:prstGeom prst="snip2SameRect">
            <a:avLst>
              <a:gd name="adj1" fmla="val 2637"/>
              <a:gd name="adj2" fmla="val 0"/>
            </a:avLst>
          </a:prstGeom>
          <a:solidFill>
            <a:srgbClr val="ECF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7" name="그림 6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0A7E8A-3011-B6C1-6CA8-F1EE71B96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20BAF2-B5DB-3E1F-53B5-3699F4CF7F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80" y="329945"/>
            <a:ext cx="963365" cy="236731"/>
          </a:xfrm>
          <a:prstGeom prst="rect">
            <a:avLst/>
          </a:prstGeom>
        </p:spPr>
      </p:pic>
      <p:pic>
        <p:nvPicPr>
          <p:cNvPr id="10" name="그림 9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A74099-4F15-1520-3AFE-3C80308B9B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4" y="296652"/>
            <a:ext cx="1259169" cy="981637"/>
          </a:xfrm>
          <a:prstGeom prst="rect">
            <a:avLst/>
          </a:prstGeom>
        </p:spPr>
      </p:pic>
      <p:pic>
        <p:nvPicPr>
          <p:cNvPr id="11" name="그림 10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ACD515-4FF5-26D3-F33D-97AE2FFBBF7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8" y="73154"/>
            <a:ext cx="330631" cy="2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31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잘린 위쪽 모서리 6">
            <a:extLst>
              <a:ext uri="{FF2B5EF4-FFF2-40B4-BE49-F238E27FC236}">
                <a16:creationId xmlns:a16="http://schemas.microsoft.com/office/drawing/2014/main" id="{44D4634D-4739-EDA4-62D4-931C1FA9E693}"/>
              </a:ext>
            </a:extLst>
          </p:cNvPr>
          <p:cNvSpPr/>
          <p:nvPr userDrawn="1"/>
        </p:nvSpPr>
        <p:spPr>
          <a:xfrm>
            <a:off x="271189" y="799887"/>
            <a:ext cx="11649622" cy="5689927"/>
          </a:xfrm>
          <a:prstGeom prst="snip2SameRect">
            <a:avLst>
              <a:gd name="adj1" fmla="val 2637"/>
              <a:gd name="adj2" fmla="val 0"/>
            </a:avLst>
          </a:prstGeom>
          <a:solidFill>
            <a:srgbClr val="ECF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A218817E-91F3-DDBA-9921-3068944A964A}"/>
              </a:ext>
            </a:extLst>
          </p:cNvPr>
          <p:cNvSpPr/>
          <p:nvPr userDrawn="1"/>
        </p:nvSpPr>
        <p:spPr>
          <a:xfrm flipV="1">
            <a:off x="271189" y="0"/>
            <a:ext cx="11649622" cy="1427570"/>
          </a:xfrm>
          <a:custGeom>
            <a:avLst/>
            <a:gdLst>
              <a:gd name="connsiteX0" fmla="*/ 0 w 11649622"/>
              <a:gd name="connsiteY0" fmla="*/ 1427570 h 1427570"/>
              <a:gd name="connsiteX1" fmla="*/ 11649622 w 11649622"/>
              <a:gd name="connsiteY1" fmla="*/ 1427570 h 1427570"/>
              <a:gd name="connsiteX2" fmla="*/ 11649622 w 11649622"/>
              <a:gd name="connsiteY2" fmla="*/ 150043 h 1427570"/>
              <a:gd name="connsiteX3" fmla="*/ 11499579 w 11649622"/>
              <a:gd name="connsiteY3" fmla="*/ 0 h 1427570"/>
              <a:gd name="connsiteX4" fmla="*/ 150043 w 11649622"/>
              <a:gd name="connsiteY4" fmla="*/ 0 h 1427570"/>
              <a:gd name="connsiteX5" fmla="*/ 0 w 11649622"/>
              <a:gd name="connsiteY5" fmla="*/ 150043 h 142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49622" h="1427570">
                <a:moveTo>
                  <a:pt x="0" y="1427570"/>
                </a:moveTo>
                <a:lnTo>
                  <a:pt x="11649622" y="1427570"/>
                </a:lnTo>
                <a:lnTo>
                  <a:pt x="11649622" y="150043"/>
                </a:lnTo>
                <a:lnTo>
                  <a:pt x="11499579" y="0"/>
                </a:lnTo>
                <a:lnTo>
                  <a:pt x="150043" y="0"/>
                </a:lnTo>
                <a:lnTo>
                  <a:pt x="0" y="150043"/>
                </a:lnTo>
                <a:close/>
              </a:path>
            </a:pathLst>
          </a:cu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341F57-40E7-8962-2DC4-3A6172DCD0BE}"/>
              </a:ext>
            </a:extLst>
          </p:cNvPr>
          <p:cNvSpPr/>
          <p:nvPr userDrawn="1"/>
        </p:nvSpPr>
        <p:spPr>
          <a:xfrm>
            <a:off x="0" y="-1"/>
            <a:ext cx="12192000" cy="1280059"/>
          </a:xfrm>
          <a:prstGeom prst="rect">
            <a:avLst/>
          </a:pr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52CB4F-A4AD-BE07-2CBE-A9D0EA427924}"/>
              </a:ext>
            </a:extLst>
          </p:cNvPr>
          <p:cNvGrpSpPr/>
          <p:nvPr userDrawn="1"/>
        </p:nvGrpSpPr>
        <p:grpSpPr>
          <a:xfrm flipV="1">
            <a:off x="271189" y="731571"/>
            <a:ext cx="11649622" cy="314606"/>
            <a:chOff x="-974868" y="508530"/>
            <a:chExt cx="11649622" cy="31460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0FF1B70-D6CA-7198-A188-23B7109A0B25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314606"/>
            </a:xfrm>
            <a:custGeom>
              <a:avLst/>
              <a:gdLst>
                <a:gd name="connsiteX0" fmla="*/ 0 w 11649622"/>
                <a:gd name="connsiteY0" fmla="*/ 314606 h 314606"/>
                <a:gd name="connsiteX1" fmla="*/ 11649622 w 11649622"/>
                <a:gd name="connsiteY1" fmla="*/ 314606 h 314606"/>
                <a:gd name="connsiteX2" fmla="*/ 11649622 w 11649622"/>
                <a:gd name="connsiteY2" fmla="*/ 150043 h 314606"/>
                <a:gd name="connsiteX3" fmla="*/ 11499579 w 11649622"/>
                <a:gd name="connsiteY3" fmla="*/ 0 h 314606"/>
                <a:gd name="connsiteX4" fmla="*/ 150043 w 11649622"/>
                <a:gd name="connsiteY4" fmla="*/ 0 h 314606"/>
                <a:gd name="connsiteX5" fmla="*/ 0 w 11649622"/>
                <a:gd name="connsiteY5" fmla="*/ 150043 h 31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314606">
                  <a:moveTo>
                    <a:pt x="0" y="314606"/>
                  </a:moveTo>
                  <a:lnTo>
                    <a:pt x="11649622" y="314606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 w="9525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115915B-B339-6003-96C2-864335015739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261389"/>
            </a:xfrm>
            <a:custGeom>
              <a:avLst/>
              <a:gdLst>
                <a:gd name="connsiteX0" fmla="*/ 0 w 11649622"/>
                <a:gd name="connsiteY0" fmla="*/ 261389 h 261389"/>
                <a:gd name="connsiteX1" fmla="*/ 11649622 w 11649622"/>
                <a:gd name="connsiteY1" fmla="*/ 261389 h 261389"/>
                <a:gd name="connsiteX2" fmla="*/ 11649622 w 11649622"/>
                <a:gd name="connsiteY2" fmla="*/ 150043 h 261389"/>
                <a:gd name="connsiteX3" fmla="*/ 11499579 w 11649622"/>
                <a:gd name="connsiteY3" fmla="*/ 0 h 261389"/>
                <a:gd name="connsiteX4" fmla="*/ 150043 w 11649622"/>
                <a:gd name="connsiteY4" fmla="*/ 0 h 261389"/>
                <a:gd name="connsiteX5" fmla="*/ 0 w 11649622"/>
                <a:gd name="connsiteY5" fmla="*/ 150043 h 2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261389">
                  <a:moveTo>
                    <a:pt x="0" y="261389"/>
                  </a:moveTo>
                  <a:lnTo>
                    <a:pt x="11649622" y="261389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rgbClr val="155DEB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pic>
        <p:nvPicPr>
          <p:cNvPr id="16" name="그림 15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5EEE7E-2D6B-CAC0-22D5-E81B109E4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88D87D-CE57-92D9-1513-D052D3809A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80" y="329945"/>
            <a:ext cx="963365" cy="236731"/>
          </a:xfrm>
          <a:prstGeom prst="rect">
            <a:avLst/>
          </a:prstGeom>
        </p:spPr>
      </p:pic>
      <p:pic>
        <p:nvPicPr>
          <p:cNvPr id="19" name="그림 18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C97C3D-98A0-81E8-37BB-B58EBB61FE7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4" y="296652"/>
            <a:ext cx="1259169" cy="981637"/>
          </a:xfrm>
          <a:prstGeom prst="rect">
            <a:avLst/>
          </a:prstGeom>
        </p:spPr>
      </p:pic>
      <p:pic>
        <p:nvPicPr>
          <p:cNvPr id="20" name="그림 19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5244C-9C77-B493-E2C3-740BA29587A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8" y="73154"/>
            <a:ext cx="330631" cy="2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32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341F57-40E7-8962-2DC4-3A6172DCD0BE}"/>
              </a:ext>
            </a:extLst>
          </p:cNvPr>
          <p:cNvSpPr/>
          <p:nvPr userDrawn="1"/>
        </p:nvSpPr>
        <p:spPr>
          <a:xfrm>
            <a:off x="0" y="-1"/>
            <a:ext cx="12192000" cy="836713"/>
          </a:xfrm>
          <a:prstGeom prst="rect">
            <a:avLst/>
          </a:pr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6" name="그림 15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5EEE7E-2D6B-CAC0-22D5-E81B109E4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19" name="그림 18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C97C3D-98A0-81E8-37BB-B58EBB61FE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483" y="296652"/>
            <a:ext cx="1259169" cy="981637"/>
          </a:xfrm>
          <a:prstGeom prst="rect">
            <a:avLst/>
          </a:prstGeom>
        </p:spPr>
      </p:pic>
      <p:pic>
        <p:nvPicPr>
          <p:cNvPr id="20" name="그림 19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5244C-9C77-B493-E2C3-740BA2958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167" y="73154"/>
            <a:ext cx="330631" cy="2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1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H투자증권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44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91101C-C968-DD83-F9C8-1A03DE1C75E4}"/>
              </a:ext>
            </a:extLst>
          </p:cNvPr>
          <p:cNvSpPr/>
          <p:nvPr userDrawn="1"/>
        </p:nvSpPr>
        <p:spPr>
          <a:xfrm>
            <a:off x="0" y="0"/>
            <a:ext cx="12192000" cy="945850"/>
          </a:xfrm>
          <a:prstGeom prst="rect">
            <a:avLst/>
          </a:pr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174F0FA-0E31-416B-CC65-3A3A6154392D}"/>
              </a:ext>
            </a:extLst>
          </p:cNvPr>
          <p:cNvSpPr/>
          <p:nvPr userDrawn="1"/>
        </p:nvSpPr>
        <p:spPr>
          <a:xfrm>
            <a:off x="271189" y="799887"/>
            <a:ext cx="11649622" cy="5689927"/>
          </a:xfrm>
          <a:prstGeom prst="snip2SameRect">
            <a:avLst>
              <a:gd name="adj1" fmla="val 2637"/>
              <a:gd name="adj2" fmla="val 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91" name="그림 90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A57EAA-8B5D-B46C-C4F8-488FA47CB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F4CB9BC-9C74-B445-159D-ECC9CBFC25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80" y="329945"/>
            <a:ext cx="963365" cy="236731"/>
          </a:xfrm>
          <a:prstGeom prst="rect">
            <a:avLst/>
          </a:prstGeom>
        </p:spPr>
      </p:pic>
      <p:pic>
        <p:nvPicPr>
          <p:cNvPr id="7" name="그림 6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29AC01-0E6A-67A9-5B51-E5A74331FD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4" y="296652"/>
            <a:ext cx="1259169" cy="981637"/>
          </a:xfrm>
          <a:prstGeom prst="rect">
            <a:avLst/>
          </a:prstGeom>
        </p:spPr>
      </p:pic>
      <p:pic>
        <p:nvPicPr>
          <p:cNvPr id="8" name="그림 7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6F2DDB-1881-1DFC-927E-7E10E7E7B6C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8" y="73154"/>
            <a:ext cx="330631" cy="2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2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C2F01C5-216C-B777-F539-FE3FBA8D44C5}"/>
              </a:ext>
            </a:extLst>
          </p:cNvPr>
          <p:cNvSpPr/>
          <p:nvPr userDrawn="1"/>
        </p:nvSpPr>
        <p:spPr>
          <a:xfrm flipV="1">
            <a:off x="271189" y="0"/>
            <a:ext cx="11649622" cy="1427570"/>
          </a:xfrm>
          <a:custGeom>
            <a:avLst/>
            <a:gdLst>
              <a:gd name="connsiteX0" fmla="*/ 0 w 11649622"/>
              <a:gd name="connsiteY0" fmla="*/ 1427570 h 1427570"/>
              <a:gd name="connsiteX1" fmla="*/ 11649622 w 11649622"/>
              <a:gd name="connsiteY1" fmla="*/ 1427570 h 1427570"/>
              <a:gd name="connsiteX2" fmla="*/ 11649622 w 11649622"/>
              <a:gd name="connsiteY2" fmla="*/ 150043 h 1427570"/>
              <a:gd name="connsiteX3" fmla="*/ 11499579 w 11649622"/>
              <a:gd name="connsiteY3" fmla="*/ 0 h 1427570"/>
              <a:gd name="connsiteX4" fmla="*/ 150043 w 11649622"/>
              <a:gd name="connsiteY4" fmla="*/ 0 h 1427570"/>
              <a:gd name="connsiteX5" fmla="*/ 0 w 11649622"/>
              <a:gd name="connsiteY5" fmla="*/ 150043 h 142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49622" h="1427570">
                <a:moveTo>
                  <a:pt x="0" y="1427570"/>
                </a:moveTo>
                <a:lnTo>
                  <a:pt x="11649622" y="1427570"/>
                </a:lnTo>
                <a:lnTo>
                  <a:pt x="11649622" y="150043"/>
                </a:lnTo>
                <a:lnTo>
                  <a:pt x="11499579" y="0"/>
                </a:lnTo>
                <a:lnTo>
                  <a:pt x="150043" y="0"/>
                </a:lnTo>
                <a:lnTo>
                  <a:pt x="0" y="150043"/>
                </a:lnTo>
                <a:close/>
              </a:path>
            </a:pathLst>
          </a:cu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6B37D5-E090-1BA5-6F9A-596E9D3A9384}"/>
              </a:ext>
            </a:extLst>
          </p:cNvPr>
          <p:cNvSpPr/>
          <p:nvPr userDrawn="1"/>
        </p:nvSpPr>
        <p:spPr>
          <a:xfrm>
            <a:off x="0" y="-1"/>
            <a:ext cx="12192000" cy="1280059"/>
          </a:xfrm>
          <a:prstGeom prst="rect">
            <a:avLst/>
          </a:pr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AD792D-A192-8E64-2ECD-51DD3178631A}"/>
              </a:ext>
            </a:extLst>
          </p:cNvPr>
          <p:cNvGrpSpPr/>
          <p:nvPr userDrawn="1"/>
        </p:nvGrpSpPr>
        <p:grpSpPr>
          <a:xfrm flipV="1">
            <a:off x="271189" y="731571"/>
            <a:ext cx="11649622" cy="314606"/>
            <a:chOff x="-974868" y="508530"/>
            <a:chExt cx="11649622" cy="314606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3D4A48D-5251-1145-AE87-A3EBB1CE7A9F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314606"/>
            </a:xfrm>
            <a:custGeom>
              <a:avLst/>
              <a:gdLst>
                <a:gd name="connsiteX0" fmla="*/ 0 w 11649622"/>
                <a:gd name="connsiteY0" fmla="*/ 314606 h 314606"/>
                <a:gd name="connsiteX1" fmla="*/ 11649622 w 11649622"/>
                <a:gd name="connsiteY1" fmla="*/ 314606 h 314606"/>
                <a:gd name="connsiteX2" fmla="*/ 11649622 w 11649622"/>
                <a:gd name="connsiteY2" fmla="*/ 150043 h 314606"/>
                <a:gd name="connsiteX3" fmla="*/ 11499579 w 11649622"/>
                <a:gd name="connsiteY3" fmla="*/ 0 h 314606"/>
                <a:gd name="connsiteX4" fmla="*/ 150043 w 11649622"/>
                <a:gd name="connsiteY4" fmla="*/ 0 h 314606"/>
                <a:gd name="connsiteX5" fmla="*/ 0 w 11649622"/>
                <a:gd name="connsiteY5" fmla="*/ 150043 h 31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314606">
                  <a:moveTo>
                    <a:pt x="0" y="314606"/>
                  </a:moveTo>
                  <a:lnTo>
                    <a:pt x="11649622" y="314606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 w="9525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AFD0C99-CFA3-8A1C-4D91-642F01A57B50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261389"/>
            </a:xfrm>
            <a:custGeom>
              <a:avLst/>
              <a:gdLst>
                <a:gd name="connsiteX0" fmla="*/ 0 w 11649622"/>
                <a:gd name="connsiteY0" fmla="*/ 261389 h 261389"/>
                <a:gd name="connsiteX1" fmla="*/ 11649622 w 11649622"/>
                <a:gd name="connsiteY1" fmla="*/ 261389 h 261389"/>
                <a:gd name="connsiteX2" fmla="*/ 11649622 w 11649622"/>
                <a:gd name="connsiteY2" fmla="*/ 150043 h 261389"/>
                <a:gd name="connsiteX3" fmla="*/ 11499579 w 11649622"/>
                <a:gd name="connsiteY3" fmla="*/ 0 h 261389"/>
                <a:gd name="connsiteX4" fmla="*/ 150043 w 11649622"/>
                <a:gd name="connsiteY4" fmla="*/ 0 h 261389"/>
                <a:gd name="connsiteX5" fmla="*/ 0 w 11649622"/>
                <a:gd name="connsiteY5" fmla="*/ 150043 h 2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261389">
                  <a:moveTo>
                    <a:pt x="0" y="261389"/>
                  </a:moveTo>
                  <a:lnTo>
                    <a:pt x="11649622" y="261389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rgbClr val="155DEB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pic>
        <p:nvPicPr>
          <p:cNvPr id="91" name="그림 90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A57EAA-8B5D-B46C-C4F8-488FA47CB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92" name="그림 91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37F21D-8146-7758-4CBD-483F5624A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8" y="73154"/>
            <a:ext cx="330631" cy="2097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357B3C-71F4-1559-F697-C8CDC56E3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80" y="329945"/>
            <a:ext cx="963365" cy="236731"/>
          </a:xfrm>
          <a:prstGeom prst="rect">
            <a:avLst/>
          </a:prstGeom>
        </p:spPr>
      </p:pic>
      <p:pic>
        <p:nvPicPr>
          <p:cNvPr id="12" name="그림 11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A58B82-6AFB-FE83-9D06-250F4CAAF7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4" y="296652"/>
            <a:ext cx="1259169" cy="9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5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B736E49-185A-B73B-0B14-3F344C0F8060}"/>
              </a:ext>
            </a:extLst>
          </p:cNvPr>
          <p:cNvSpPr/>
          <p:nvPr userDrawn="1"/>
        </p:nvSpPr>
        <p:spPr>
          <a:xfrm flipV="1">
            <a:off x="271189" y="114300"/>
            <a:ext cx="11649622" cy="1574277"/>
          </a:xfrm>
          <a:custGeom>
            <a:avLst/>
            <a:gdLst>
              <a:gd name="connsiteX0" fmla="*/ 0 w 11649622"/>
              <a:gd name="connsiteY0" fmla="*/ 1574277 h 1574277"/>
              <a:gd name="connsiteX1" fmla="*/ 11649622 w 11649622"/>
              <a:gd name="connsiteY1" fmla="*/ 1574277 h 1574277"/>
              <a:gd name="connsiteX2" fmla="*/ 11649622 w 11649622"/>
              <a:gd name="connsiteY2" fmla="*/ 150043 h 1574277"/>
              <a:gd name="connsiteX3" fmla="*/ 11499579 w 11649622"/>
              <a:gd name="connsiteY3" fmla="*/ 0 h 1574277"/>
              <a:gd name="connsiteX4" fmla="*/ 150043 w 11649622"/>
              <a:gd name="connsiteY4" fmla="*/ 0 h 1574277"/>
              <a:gd name="connsiteX5" fmla="*/ 0 w 11649622"/>
              <a:gd name="connsiteY5" fmla="*/ 150043 h 157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49622" h="1574277">
                <a:moveTo>
                  <a:pt x="0" y="1574277"/>
                </a:moveTo>
                <a:lnTo>
                  <a:pt x="11649622" y="1574277"/>
                </a:lnTo>
                <a:lnTo>
                  <a:pt x="11649622" y="150043"/>
                </a:lnTo>
                <a:lnTo>
                  <a:pt x="11499579" y="0"/>
                </a:lnTo>
                <a:lnTo>
                  <a:pt x="150043" y="0"/>
                </a:lnTo>
                <a:lnTo>
                  <a:pt x="0" y="150043"/>
                </a:lnTo>
                <a:close/>
              </a:path>
            </a:pathLst>
          </a:cu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EE35EF-E670-E4A9-9B81-A27A6BA09B43}"/>
              </a:ext>
            </a:extLst>
          </p:cNvPr>
          <p:cNvSpPr/>
          <p:nvPr userDrawn="1"/>
        </p:nvSpPr>
        <p:spPr>
          <a:xfrm>
            <a:off x="0" y="0"/>
            <a:ext cx="12192000" cy="1541066"/>
          </a:xfrm>
          <a:prstGeom prst="rect">
            <a:avLst/>
          </a:pr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91" name="그림 90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A57EAA-8B5D-B46C-C4F8-488FA47CB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357B3C-71F4-1559-F697-C8CDC56E34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80" y="329945"/>
            <a:ext cx="963365" cy="2367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E6780-3C70-22C6-CD1E-3BFCCF2B022B}"/>
              </a:ext>
            </a:extLst>
          </p:cNvPr>
          <p:cNvGrpSpPr/>
          <p:nvPr userDrawn="1"/>
        </p:nvGrpSpPr>
        <p:grpSpPr>
          <a:xfrm flipV="1">
            <a:off x="271189" y="731571"/>
            <a:ext cx="11649622" cy="314606"/>
            <a:chOff x="-974868" y="508530"/>
            <a:chExt cx="11649622" cy="31460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0963DED-E410-BAAC-0135-89E957210E98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314606"/>
            </a:xfrm>
            <a:custGeom>
              <a:avLst/>
              <a:gdLst>
                <a:gd name="connsiteX0" fmla="*/ 0 w 11649622"/>
                <a:gd name="connsiteY0" fmla="*/ 314606 h 314606"/>
                <a:gd name="connsiteX1" fmla="*/ 11649622 w 11649622"/>
                <a:gd name="connsiteY1" fmla="*/ 314606 h 314606"/>
                <a:gd name="connsiteX2" fmla="*/ 11649622 w 11649622"/>
                <a:gd name="connsiteY2" fmla="*/ 150043 h 314606"/>
                <a:gd name="connsiteX3" fmla="*/ 11499579 w 11649622"/>
                <a:gd name="connsiteY3" fmla="*/ 0 h 314606"/>
                <a:gd name="connsiteX4" fmla="*/ 150043 w 11649622"/>
                <a:gd name="connsiteY4" fmla="*/ 0 h 314606"/>
                <a:gd name="connsiteX5" fmla="*/ 0 w 11649622"/>
                <a:gd name="connsiteY5" fmla="*/ 150043 h 31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314606">
                  <a:moveTo>
                    <a:pt x="0" y="314606"/>
                  </a:moveTo>
                  <a:lnTo>
                    <a:pt x="11649622" y="314606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 w="9525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76C69B1-811F-EF18-EE8D-1F752015AB0C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261389"/>
            </a:xfrm>
            <a:custGeom>
              <a:avLst/>
              <a:gdLst>
                <a:gd name="connsiteX0" fmla="*/ 0 w 11649622"/>
                <a:gd name="connsiteY0" fmla="*/ 261389 h 261389"/>
                <a:gd name="connsiteX1" fmla="*/ 11649622 w 11649622"/>
                <a:gd name="connsiteY1" fmla="*/ 261389 h 261389"/>
                <a:gd name="connsiteX2" fmla="*/ 11649622 w 11649622"/>
                <a:gd name="connsiteY2" fmla="*/ 150043 h 261389"/>
                <a:gd name="connsiteX3" fmla="*/ 11499579 w 11649622"/>
                <a:gd name="connsiteY3" fmla="*/ 0 h 261389"/>
                <a:gd name="connsiteX4" fmla="*/ 150043 w 11649622"/>
                <a:gd name="connsiteY4" fmla="*/ 0 h 261389"/>
                <a:gd name="connsiteX5" fmla="*/ 0 w 11649622"/>
                <a:gd name="connsiteY5" fmla="*/ 150043 h 2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261389">
                  <a:moveTo>
                    <a:pt x="0" y="261389"/>
                  </a:moveTo>
                  <a:lnTo>
                    <a:pt x="11649622" y="261389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rgbClr val="155DEB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pic>
        <p:nvPicPr>
          <p:cNvPr id="11" name="그림 10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3C3B89-2460-D939-1524-0D5F8C3CF3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4" y="296652"/>
            <a:ext cx="1259169" cy="981637"/>
          </a:xfrm>
          <a:prstGeom prst="rect">
            <a:avLst/>
          </a:prstGeom>
        </p:spPr>
      </p:pic>
      <p:pic>
        <p:nvPicPr>
          <p:cNvPr id="17" name="그림 16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C0E298-7662-4A01-B728-91C017CA2A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8" y="73154"/>
            <a:ext cx="330631" cy="2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6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91101C-C968-DD83-F9C8-1A03DE1C75E4}"/>
              </a:ext>
            </a:extLst>
          </p:cNvPr>
          <p:cNvSpPr/>
          <p:nvPr userDrawn="1"/>
        </p:nvSpPr>
        <p:spPr>
          <a:xfrm>
            <a:off x="0" y="0"/>
            <a:ext cx="12192000" cy="945850"/>
          </a:xfrm>
          <a:prstGeom prst="rect">
            <a:avLst/>
          </a:prstGeom>
          <a:solidFill>
            <a:srgbClr val="2A2D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174F0FA-0E31-416B-CC65-3A3A6154392D}"/>
              </a:ext>
            </a:extLst>
          </p:cNvPr>
          <p:cNvSpPr/>
          <p:nvPr userDrawn="1"/>
        </p:nvSpPr>
        <p:spPr>
          <a:xfrm>
            <a:off x="271189" y="799887"/>
            <a:ext cx="11649622" cy="5689927"/>
          </a:xfrm>
          <a:prstGeom prst="snip2SameRect">
            <a:avLst>
              <a:gd name="adj1" fmla="val 2637"/>
              <a:gd name="adj2" fmla="val 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91" name="그림 90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A57EAA-8B5D-B46C-C4F8-488FA47CB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B9C7BA-2CA6-BD30-BAD8-B55CEC4A7B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80" y="329945"/>
            <a:ext cx="963365" cy="236731"/>
          </a:xfrm>
          <a:prstGeom prst="rect">
            <a:avLst/>
          </a:prstGeom>
        </p:spPr>
      </p:pic>
      <p:pic>
        <p:nvPicPr>
          <p:cNvPr id="9" name="그림 8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ACEF39-2892-7CF4-731E-F664E6DF09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4" y="296652"/>
            <a:ext cx="1259169" cy="981637"/>
          </a:xfrm>
          <a:prstGeom prst="rect">
            <a:avLst/>
          </a:prstGeom>
        </p:spPr>
      </p:pic>
      <p:pic>
        <p:nvPicPr>
          <p:cNvPr id="10" name="그림 9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C78652-8803-2453-D0EB-B686171A199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8" y="73154"/>
            <a:ext cx="330631" cy="2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B87FF69-B8CF-7AF0-F897-F8FB0B029348}"/>
              </a:ext>
            </a:extLst>
          </p:cNvPr>
          <p:cNvSpPr/>
          <p:nvPr userDrawn="1"/>
        </p:nvSpPr>
        <p:spPr>
          <a:xfrm flipV="1">
            <a:off x="271189" y="0"/>
            <a:ext cx="11649622" cy="1427570"/>
          </a:xfrm>
          <a:custGeom>
            <a:avLst/>
            <a:gdLst>
              <a:gd name="connsiteX0" fmla="*/ 0 w 11649622"/>
              <a:gd name="connsiteY0" fmla="*/ 1427570 h 1427570"/>
              <a:gd name="connsiteX1" fmla="*/ 11649622 w 11649622"/>
              <a:gd name="connsiteY1" fmla="*/ 1427570 h 1427570"/>
              <a:gd name="connsiteX2" fmla="*/ 11649622 w 11649622"/>
              <a:gd name="connsiteY2" fmla="*/ 150043 h 1427570"/>
              <a:gd name="connsiteX3" fmla="*/ 11499579 w 11649622"/>
              <a:gd name="connsiteY3" fmla="*/ 0 h 1427570"/>
              <a:gd name="connsiteX4" fmla="*/ 150043 w 11649622"/>
              <a:gd name="connsiteY4" fmla="*/ 0 h 1427570"/>
              <a:gd name="connsiteX5" fmla="*/ 0 w 11649622"/>
              <a:gd name="connsiteY5" fmla="*/ 150043 h 142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49622" h="1427570">
                <a:moveTo>
                  <a:pt x="0" y="1427570"/>
                </a:moveTo>
                <a:lnTo>
                  <a:pt x="11649622" y="1427570"/>
                </a:lnTo>
                <a:lnTo>
                  <a:pt x="11649622" y="150043"/>
                </a:lnTo>
                <a:lnTo>
                  <a:pt x="11499579" y="0"/>
                </a:lnTo>
                <a:lnTo>
                  <a:pt x="150043" y="0"/>
                </a:lnTo>
                <a:lnTo>
                  <a:pt x="0" y="150043"/>
                </a:lnTo>
                <a:close/>
              </a:path>
            </a:pathLst>
          </a:custGeom>
          <a:solidFill>
            <a:srgbClr val="2A2D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5DD0A2-575C-F7C2-9A3A-D44FBD1F46E7}"/>
              </a:ext>
            </a:extLst>
          </p:cNvPr>
          <p:cNvSpPr/>
          <p:nvPr userDrawn="1"/>
        </p:nvSpPr>
        <p:spPr>
          <a:xfrm>
            <a:off x="0" y="-1"/>
            <a:ext cx="12192000" cy="1280059"/>
          </a:xfrm>
          <a:prstGeom prst="rect">
            <a:avLst/>
          </a:prstGeom>
          <a:solidFill>
            <a:srgbClr val="2A2D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F0A8D1-D925-375D-D679-0A45CD5B620A}"/>
              </a:ext>
            </a:extLst>
          </p:cNvPr>
          <p:cNvGrpSpPr/>
          <p:nvPr userDrawn="1"/>
        </p:nvGrpSpPr>
        <p:grpSpPr>
          <a:xfrm flipV="1">
            <a:off x="271189" y="731571"/>
            <a:ext cx="11649622" cy="314606"/>
            <a:chOff x="-974868" y="508530"/>
            <a:chExt cx="11649622" cy="31460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609A8D2-0867-2B97-8F3D-3045C370E50C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314606"/>
            </a:xfrm>
            <a:custGeom>
              <a:avLst/>
              <a:gdLst>
                <a:gd name="connsiteX0" fmla="*/ 0 w 11649622"/>
                <a:gd name="connsiteY0" fmla="*/ 314606 h 314606"/>
                <a:gd name="connsiteX1" fmla="*/ 11649622 w 11649622"/>
                <a:gd name="connsiteY1" fmla="*/ 314606 h 314606"/>
                <a:gd name="connsiteX2" fmla="*/ 11649622 w 11649622"/>
                <a:gd name="connsiteY2" fmla="*/ 150043 h 314606"/>
                <a:gd name="connsiteX3" fmla="*/ 11499579 w 11649622"/>
                <a:gd name="connsiteY3" fmla="*/ 0 h 314606"/>
                <a:gd name="connsiteX4" fmla="*/ 150043 w 11649622"/>
                <a:gd name="connsiteY4" fmla="*/ 0 h 314606"/>
                <a:gd name="connsiteX5" fmla="*/ 0 w 11649622"/>
                <a:gd name="connsiteY5" fmla="*/ 150043 h 31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314606">
                  <a:moveTo>
                    <a:pt x="0" y="314606"/>
                  </a:moveTo>
                  <a:lnTo>
                    <a:pt x="11649622" y="314606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 w="9525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429C425-C0BA-D56C-AB4A-3FFE8408E05B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261389"/>
            </a:xfrm>
            <a:custGeom>
              <a:avLst/>
              <a:gdLst>
                <a:gd name="connsiteX0" fmla="*/ 0 w 11649622"/>
                <a:gd name="connsiteY0" fmla="*/ 261389 h 261389"/>
                <a:gd name="connsiteX1" fmla="*/ 11649622 w 11649622"/>
                <a:gd name="connsiteY1" fmla="*/ 261389 h 261389"/>
                <a:gd name="connsiteX2" fmla="*/ 11649622 w 11649622"/>
                <a:gd name="connsiteY2" fmla="*/ 150043 h 261389"/>
                <a:gd name="connsiteX3" fmla="*/ 11499579 w 11649622"/>
                <a:gd name="connsiteY3" fmla="*/ 0 h 261389"/>
                <a:gd name="connsiteX4" fmla="*/ 150043 w 11649622"/>
                <a:gd name="connsiteY4" fmla="*/ 0 h 261389"/>
                <a:gd name="connsiteX5" fmla="*/ 0 w 11649622"/>
                <a:gd name="connsiteY5" fmla="*/ 150043 h 2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261389">
                  <a:moveTo>
                    <a:pt x="0" y="261389"/>
                  </a:moveTo>
                  <a:lnTo>
                    <a:pt x="11649622" y="261389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rgbClr val="2A2D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pic>
        <p:nvPicPr>
          <p:cNvPr id="15" name="그림 14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444B7A-BF14-F39E-C247-E7E877AAC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18BA2C-FC8B-9AF8-947E-32CCAF1149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80" y="329945"/>
            <a:ext cx="963365" cy="236731"/>
          </a:xfrm>
          <a:prstGeom prst="rect">
            <a:avLst/>
          </a:prstGeom>
        </p:spPr>
      </p:pic>
      <p:pic>
        <p:nvPicPr>
          <p:cNvPr id="21" name="그림 20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CE8E9E-415F-D75F-412E-788EB73F76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4" y="296652"/>
            <a:ext cx="1259169" cy="981637"/>
          </a:xfrm>
          <a:prstGeom prst="rect">
            <a:avLst/>
          </a:prstGeom>
        </p:spPr>
      </p:pic>
      <p:pic>
        <p:nvPicPr>
          <p:cNvPr id="22" name="그림 21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042E0F-E8D5-B34D-0B06-5328FE5E1FF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8" y="73154"/>
            <a:ext cx="330631" cy="2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9C383FE-4E1F-CC35-4E7F-0371B1AE6C20}"/>
              </a:ext>
            </a:extLst>
          </p:cNvPr>
          <p:cNvSpPr/>
          <p:nvPr userDrawn="1"/>
        </p:nvSpPr>
        <p:spPr>
          <a:xfrm flipV="1">
            <a:off x="271189" y="114300"/>
            <a:ext cx="11649622" cy="1574277"/>
          </a:xfrm>
          <a:custGeom>
            <a:avLst/>
            <a:gdLst>
              <a:gd name="connsiteX0" fmla="*/ 0 w 11649622"/>
              <a:gd name="connsiteY0" fmla="*/ 1574277 h 1574277"/>
              <a:gd name="connsiteX1" fmla="*/ 11649622 w 11649622"/>
              <a:gd name="connsiteY1" fmla="*/ 1574277 h 1574277"/>
              <a:gd name="connsiteX2" fmla="*/ 11649622 w 11649622"/>
              <a:gd name="connsiteY2" fmla="*/ 150043 h 1574277"/>
              <a:gd name="connsiteX3" fmla="*/ 11499579 w 11649622"/>
              <a:gd name="connsiteY3" fmla="*/ 0 h 1574277"/>
              <a:gd name="connsiteX4" fmla="*/ 150043 w 11649622"/>
              <a:gd name="connsiteY4" fmla="*/ 0 h 1574277"/>
              <a:gd name="connsiteX5" fmla="*/ 0 w 11649622"/>
              <a:gd name="connsiteY5" fmla="*/ 150043 h 157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49622" h="1574277">
                <a:moveTo>
                  <a:pt x="0" y="1574277"/>
                </a:moveTo>
                <a:lnTo>
                  <a:pt x="11649622" y="1574277"/>
                </a:lnTo>
                <a:lnTo>
                  <a:pt x="11649622" y="150043"/>
                </a:lnTo>
                <a:lnTo>
                  <a:pt x="11499579" y="0"/>
                </a:lnTo>
                <a:lnTo>
                  <a:pt x="150043" y="0"/>
                </a:lnTo>
                <a:lnTo>
                  <a:pt x="0" y="150043"/>
                </a:lnTo>
                <a:close/>
              </a:path>
            </a:pathLst>
          </a:custGeom>
          <a:solidFill>
            <a:srgbClr val="2A2D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40535-64AB-1E4B-2153-969444B93D30}"/>
              </a:ext>
            </a:extLst>
          </p:cNvPr>
          <p:cNvSpPr/>
          <p:nvPr userDrawn="1"/>
        </p:nvSpPr>
        <p:spPr>
          <a:xfrm>
            <a:off x="0" y="0"/>
            <a:ext cx="12192000" cy="1541066"/>
          </a:xfrm>
          <a:prstGeom prst="rect">
            <a:avLst/>
          </a:prstGeom>
          <a:solidFill>
            <a:srgbClr val="2A2D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그림 11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CF0834-1A85-2932-4DA8-663E61A010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DE0114-25FE-4EC9-E573-2A2848949D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80" y="329945"/>
            <a:ext cx="963365" cy="23673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91C4B2-EB95-F361-4A68-26FA6FB0C9E3}"/>
              </a:ext>
            </a:extLst>
          </p:cNvPr>
          <p:cNvGrpSpPr/>
          <p:nvPr userDrawn="1"/>
        </p:nvGrpSpPr>
        <p:grpSpPr>
          <a:xfrm flipV="1">
            <a:off x="271189" y="731571"/>
            <a:ext cx="11649622" cy="314606"/>
            <a:chOff x="-974868" y="508530"/>
            <a:chExt cx="11649622" cy="31460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022F054-FE05-76AD-5F67-7D6B6D3E8540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314606"/>
            </a:xfrm>
            <a:custGeom>
              <a:avLst/>
              <a:gdLst>
                <a:gd name="connsiteX0" fmla="*/ 0 w 11649622"/>
                <a:gd name="connsiteY0" fmla="*/ 314606 h 314606"/>
                <a:gd name="connsiteX1" fmla="*/ 11649622 w 11649622"/>
                <a:gd name="connsiteY1" fmla="*/ 314606 h 314606"/>
                <a:gd name="connsiteX2" fmla="*/ 11649622 w 11649622"/>
                <a:gd name="connsiteY2" fmla="*/ 150043 h 314606"/>
                <a:gd name="connsiteX3" fmla="*/ 11499579 w 11649622"/>
                <a:gd name="connsiteY3" fmla="*/ 0 h 314606"/>
                <a:gd name="connsiteX4" fmla="*/ 150043 w 11649622"/>
                <a:gd name="connsiteY4" fmla="*/ 0 h 314606"/>
                <a:gd name="connsiteX5" fmla="*/ 0 w 11649622"/>
                <a:gd name="connsiteY5" fmla="*/ 150043 h 31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314606">
                  <a:moveTo>
                    <a:pt x="0" y="314606"/>
                  </a:moveTo>
                  <a:lnTo>
                    <a:pt x="11649622" y="314606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 w="9525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62764CB-6AF1-C10B-8CAE-FAAABDD58EE5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261389"/>
            </a:xfrm>
            <a:custGeom>
              <a:avLst/>
              <a:gdLst>
                <a:gd name="connsiteX0" fmla="*/ 0 w 11649622"/>
                <a:gd name="connsiteY0" fmla="*/ 261389 h 261389"/>
                <a:gd name="connsiteX1" fmla="*/ 11649622 w 11649622"/>
                <a:gd name="connsiteY1" fmla="*/ 261389 h 261389"/>
                <a:gd name="connsiteX2" fmla="*/ 11649622 w 11649622"/>
                <a:gd name="connsiteY2" fmla="*/ 150043 h 261389"/>
                <a:gd name="connsiteX3" fmla="*/ 11499579 w 11649622"/>
                <a:gd name="connsiteY3" fmla="*/ 0 h 261389"/>
                <a:gd name="connsiteX4" fmla="*/ 150043 w 11649622"/>
                <a:gd name="connsiteY4" fmla="*/ 0 h 261389"/>
                <a:gd name="connsiteX5" fmla="*/ 0 w 11649622"/>
                <a:gd name="connsiteY5" fmla="*/ 150043 h 2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261389">
                  <a:moveTo>
                    <a:pt x="0" y="261389"/>
                  </a:moveTo>
                  <a:lnTo>
                    <a:pt x="11649622" y="261389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rgbClr val="2A2D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pic>
        <p:nvPicPr>
          <p:cNvPr id="18" name="그림 17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76BBC4-80FC-3C0D-4A29-D19681C4E1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4" y="296652"/>
            <a:ext cx="1259169" cy="981637"/>
          </a:xfrm>
          <a:prstGeom prst="rect">
            <a:avLst/>
          </a:prstGeom>
        </p:spPr>
      </p:pic>
      <p:pic>
        <p:nvPicPr>
          <p:cNvPr id="19" name="그림 18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0EE92C-0DCB-BEE9-7BF0-6152BD96EAF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8" y="73154"/>
            <a:ext cx="330631" cy="2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5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174F0FA-0E31-416B-CC65-3A3A6154392D}"/>
              </a:ext>
            </a:extLst>
          </p:cNvPr>
          <p:cNvSpPr/>
          <p:nvPr userDrawn="1"/>
        </p:nvSpPr>
        <p:spPr>
          <a:xfrm>
            <a:off x="271189" y="799887"/>
            <a:ext cx="11649622" cy="5689927"/>
          </a:xfrm>
          <a:prstGeom prst="snip2SameRect">
            <a:avLst>
              <a:gd name="adj1" fmla="val 2637"/>
              <a:gd name="adj2" fmla="val 0"/>
            </a:avLst>
          </a:prstGeom>
          <a:solidFill>
            <a:srgbClr val="ECF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50C8A58-6D2A-5CB2-F01D-A85578927725}"/>
              </a:ext>
            </a:extLst>
          </p:cNvPr>
          <p:cNvSpPr/>
          <p:nvPr userDrawn="1"/>
        </p:nvSpPr>
        <p:spPr>
          <a:xfrm flipV="1">
            <a:off x="271189" y="0"/>
            <a:ext cx="11649622" cy="1427570"/>
          </a:xfrm>
          <a:custGeom>
            <a:avLst/>
            <a:gdLst>
              <a:gd name="connsiteX0" fmla="*/ 0 w 11649622"/>
              <a:gd name="connsiteY0" fmla="*/ 1427570 h 1427570"/>
              <a:gd name="connsiteX1" fmla="*/ 11649622 w 11649622"/>
              <a:gd name="connsiteY1" fmla="*/ 1427570 h 1427570"/>
              <a:gd name="connsiteX2" fmla="*/ 11649622 w 11649622"/>
              <a:gd name="connsiteY2" fmla="*/ 150043 h 1427570"/>
              <a:gd name="connsiteX3" fmla="*/ 11499579 w 11649622"/>
              <a:gd name="connsiteY3" fmla="*/ 0 h 1427570"/>
              <a:gd name="connsiteX4" fmla="*/ 150043 w 11649622"/>
              <a:gd name="connsiteY4" fmla="*/ 0 h 1427570"/>
              <a:gd name="connsiteX5" fmla="*/ 0 w 11649622"/>
              <a:gd name="connsiteY5" fmla="*/ 150043 h 142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49622" h="1427570">
                <a:moveTo>
                  <a:pt x="0" y="1427570"/>
                </a:moveTo>
                <a:lnTo>
                  <a:pt x="11649622" y="1427570"/>
                </a:lnTo>
                <a:lnTo>
                  <a:pt x="11649622" y="150043"/>
                </a:lnTo>
                <a:lnTo>
                  <a:pt x="11499579" y="0"/>
                </a:lnTo>
                <a:lnTo>
                  <a:pt x="150043" y="0"/>
                </a:lnTo>
                <a:lnTo>
                  <a:pt x="0" y="150043"/>
                </a:lnTo>
                <a:close/>
              </a:path>
            </a:pathLst>
          </a:custGeom>
          <a:solidFill>
            <a:srgbClr val="2A2D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6AE5-C655-6077-8D01-E0B3FD242857}"/>
              </a:ext>
            </a:extLst>
          </p:cNvPr>
          <p:cNvSpPr/>
          <p:nvPr userDrawn="1"/>
        </p:nvSpPr>
        <p:spPr>
          <a:xfrm>
            <a:off x="0" y="-1"/>
            <a:ext cx="12192000" cy="1280059"/>
          </a:xfrm>
          <a:prstGeom prst="rect">
            <a:avLst/>
          </a:prstGeom>
          <a:solidFill>
            <a:srgbClr val="2A2D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4DDAE6-B4C4-1400-13C8-4C890C83A8BB}"/>
              </a:ext>
            </a:extLst>
          </p:cNvPr>
          <p:cNvGrpSpPr/>
          <p:nvPr userDrawn="1"/>
        </p:nvGrpSpPr>
        <p:grpSpPr>
          <a:xfrm flipV="1">
            <a:off x="271189" y="731571"/>
            <a:ext cx="11649622" cy="314606"/>
            <a:chOff x="-974868" y="508530"/>
            <a:chExt cx="11649622" cy="31460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ECB5A0A-EF26-A2BD-4808-5147047A761B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314606"/>
            </a:xfrm>
            <a:custGeom>
              <a:avLst/>
              <a:gdLst>
                <a:gd name="connsiteX0" fmla="*/ 0 w 11649622"/>
                <a:gd name="connsiteY0" fmla="*/ 314606 h 314606"/>
                <a:gd name="connsiteX1" fmla="*/ 11649622 w 11649622"/>
                <a:gd name="connsiteY1" fmla="*/ 314606 h 314606"/>
                <a:gd name="connsiteX2" fmla="*/ 11649622 w 11649622"/>
                <a:gd name="connsiteY2" fmla="*/ 150043 h 314606"/>
                <a:gd name="connsiteX3" fmla="*/ 11499579 w 11649622"/>
                <a:gd name="connsiteY3" fmla="*/ 0 h 314606"/>
                <a:gd name="connsiteX4" fmla="*/ 150043 w 11649622"/>
                <a:gd name="connsiteY4" fmla="*/ 0 h 314606"/>
                <a:gd name="connsiteX5" fmla="*/ 0 w 11649622"/>
                <a:gd name="connsiteY5" fmla="*/ 150043 h 31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314606">
                  <a:moveTo>
                    <a:pt x="0" y="314606"/>
                  </a:moveTo>
                  <a:lnTo>
                    <a:pt x="11649622" y="314606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 w="9525"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A06EF1E-46C5-E5FE-86EB-53192D2297F5}"/>
                </a:ext>
              </a:extLst>
            </p:cNvPr>
            <p:cNvSpPr/>
            <p:nvPr/>
          </p:nvSpPr>
          <p:spPr>
            <a:xfrm flipV="1">
              <a:off x="-974868" y="508530"/>
              <a:ext cx="11649622" cy="261389"/>
            </a:xfrm>
            <a:custGeom>
              <a:avLst/>
              <a:gdLst>
                <a:gd name="connsiteX0" fmla="*/ 0 w 11649622"/>
                <a:gd name="connsiteY0" fmla="*/ 261389 h 261389"/>
                <a:gd name="connsiteX1" fmla="*/ 11649622 w 11649622"/>
                <a:gd name="connsiteY1" fmla="*/ 261389 h 261389"/>
                <a:gd name="connsiteX2" fmla="*/ 11649622 w 11649622"/>
                <a:gd name="connsiteY2" fmla="*/ 150043 h 261389"/>
                <a:gd name="connsiteX3" fmla="*/ 11499579 w 11649622"/>
                <a:gd name="connsiteY3" fmla="*/ 0 h 261389"/>
                <a:gd name="connsiteX4" fmla="*/ 150043 w 11649622"/>
                <a:gd name="connsiteY4" fmla="*/ 0 h 261389"/>
                <a:gd name="connsiteX5" fmla="*/ 0 w 11649622"/>
                <a:gd name="connsiteY5" fmla="*/ 150043 h 2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622" h="261389">
                  <a:moveTo>
                    <a:pt x="0" y="261389"/>
                  </a:moveTo>
                  <a:lnTo>
                    <a:pt x="11649622" y="261389"/>
                  </a:lnTo>
                  <a:lnTo>
                    <a:pt x="11649622" y="150043"/>
                  </a:lnTo>
                  <a:lnTo>
                    <a:pt x="11499579" y="0"/>
                  </a:lnTo>
                  <a:lnTo>
                    <a:pt x="150043" y="0"/>
                  </a:lnTo>
                  <a:lnTo>
                    <a:pt x="0" y="150043"/>
                  </a:lnTo>
                  <a:close/>
                </a:path>
              </a:pathLst>
            </a:custGeom>
            <a:solidFill>
              <a:srgbClr val="2A2D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pic>
        <p:nvPicPr>
          <p:cNvPr id="15" name="그림 14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7EFC5C-FFF1-4ED5-022F-BE85CD425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70" y="54197"/>
            <a:ext cx="585732" cy="3716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7FD9F7-65EA-4A08-3CC0-4799A0693F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80" y="329945"/>
            <a:ext cx="963365" cy="236731"/>
          </a:xfrm>
          <a:prstGeom prst="rect">
            <a:avLst/>
          </a:prstGeom>
        </p:spPr>
      </p:pic>
      <p:pic>
        <p:nvPicPr>
          <p:cNvPr id="18" name="그림 17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FD1107-670E-C866-BB9B-3659FC17A9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4" y="296652"/>
            <a:ext cx="1259169" cy="981637"/>
          </a:xfrm>
          <a:prstGeom prst="rect">
            <a:avLst/>
          </a:prstGeom>
        </p:spPr>
      </p:pic>
      <p:pic>
        <p:nvPicPr>
          <p:cNvPr id="19" name="그림 18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B55FE6-97DA-3F71-65A8-E8C36C64587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8" y="73154"/>
            <a:ext cx="330631" cy="2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8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82A5042F-E275-630C-70DE-9859EF1AF3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574126" y="6502040"/>
            <a:ext cx="348172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latinLnBrk="0" hangingPunct="0">
              <a:defRPr/>
            </a:pPr>
            <a:fld id="{C42B04F8-7943-4B56-9D0B-4EA421CE9F45}" type="slidenum">
              <a:rPr kumimoji="0" lang="ko-KR" altLang="en-US" sz="1000">
                <a:solidFill>
                  <a:srgbClr val="77787B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pPr algn="r" eaLnBrk="0" latinLnBrk="0" hangingPunct="0">
                <a:defRPr/>
              </a:pPr>
              <a:t>‹#›</a:t>
            </a:fld>
            <a:endParaRPr kumimoji="0" lang="en-US" altLang="ko-KR" sz="1000" dirty="0">
              <a:solidFill>
                <a:srgbClr val="77787B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38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5" r:id="rId4"/>
    <p:sldLayoutId id="2147483663" r:id="rId5"/>
    <p:sldLayoutId id="2147483662" r:id="rId6"/>
    <p:sldLayoutId id="2147483666" r:id="rId7"/>
    <p:sldLayoutId id="2147483664" r:id="rId8"/>
    <p:sldLayoutId id="2147483667" r:id="rId9"/>
    <p:sldLayoutId id="2147483668" r:id="rId10"/>
    <p:sldLayoutId id="2147483656" r:id="rId11"/>
    <p:sldLayoutId id="2147483669" r:id="rId12"/>
  </p:sldLayoutIdLst>
  <p:hf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5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8FF65DD0-CEA9-4964-9FF5-3667C7180F4F}"/>
              </a:ext>
            </a:extLst>
          </p:cNvPr>
          <p:cNvSpPr/>
          <p:nvPr/>
        </p:nvSpPr>
        <p:spPr>
          <a:xfrm>
            <a:off x="6251182" y="1615995"/>
            <a:ext cx="4828516" cy="4828516"/>
          </a:xfrm>
          <a:prstGeom prst="ellipse">
            <a:avLst/>
          </a:prstGeom>
          <a:solidFill>
            <a:srgbClr val="29CDC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80808">
                  <a:lumMod val="90000"/>
                  <a:lumOff val="1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C57FF47-1880-2088-A194-E26867B6B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423" y="5047055"/>
            <a:ext cx="1435797" cy="2137452"/>
          </a:xfrm>
          <a:prstGeom prst="rect">
            <a:avLst/>
          </a:prstGeom>
          <a:effectLst>
            <a:outerShdw blurRad="50800" dist="76200" dir="13500000" algn="br" rotWithShape="0">
              <a:prstClr val="black">
                <a:alpha val="15000"/>
              </a:prstClr>
            </a:outerShdw>
          </a:effectLst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511D94B2-9E53-719D-7A28-CD8A13661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5852297" y="5939263"/>
            <a:ext cx="1511406" cy="15114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385ACB-2BCF-7E5E-9F58-51C25BE287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59" y="440668"/>
            <a:ext cx="1410463" cy="34659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EEF833ED-FE3C-D216-AB6C-C2120E47CF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4438" y="1230530"/>
            <a:ext cx="2175654" cy="2033321"/>
          </a:xfrm>
          <a:prstGeom prst="rect">
            <a:avLst/>
          </a:prstGeom>
        </p:spPr>
      </p:pic>
      <p:pic>
        <p:nvPicPr>
          <p:cNvPr id="27" name="그림 26" descr="교통, 항공 여행, 항공기, 비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75AB4B-B047-58C4-3706-928DC7DDAE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406" y="809242"/>
            <a:ext cx="1675955" cy="1306559"/>
          </a:xfrm>
          <a:prstGeom prst="rect">
            <a:avLst/>
          </a:prstGeom>
        </p:spPr>
      </p:pic>
      <p:pic>
        <p:nvPicPr>
          <p:cNvPr id="31" name="그림 30" descr="텍스트, 로고, 상징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E8B723-E61C-846C-1EA1-505080191B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6082">
            <a:off x="9784280" y="5896623"/>
            <a:ext cx="1159501" cy="1306559"/>
          </a:xfrm>
          <a:prstGeom prst="rect">
            <a:avLst/>
          </a:prstGeom>
          <a:effectLst>
            <a:outerShdw blurRad="50800" dist="76200" dir="13500000" algn="br" rotWithShape="0">
              <a:prstClr val="black">
                <a:alpha val="15000"/>
              </a:prstClr>
            </a:outerShdw>
          </a:effectLst>
        </p:spPr>
      </p:pic>
      <p:pic>
        <p:nvPicPr>
          <p:cNvPr id="33" name="그림 32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C66A2E-8CC2-4B87-DFE4-6B4092D235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82" y="3172670"/>
            <a:ext cx="943326" cy="598525"/>
          </a:xfrm>
          <a:prstGeom prst="rect">
            <a:avLst/>
          </a:prstGeom>
        </p:spPr>
      </p:pic>
      <p:pic>
        <p:nvPicPr>
          <p:cNvPr id="34" name="그림 33" descr="원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9D0737-25C3-D62C-B50B-8D0A3F909D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7" y="626165"/>
            <a:ext cx="585732" cy="371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88144F-B48B-4601-BC80-F5F193485DE0}"/>
              </a:ext>
            </a:extLst>
          </p:cNvPr>
          <p:cNvSpPr txBox="1"/>
          <p:nvPr/>
        </p:nvSpPr>
        <p:spPr>
          <a:xfrm>
            <a:off x="1235460" y="2924944"/>
            <a:ext cx="3101490" cy="601255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60" normalizeH="0" baseline="0" noProof="0" dirty="0">
                <a:ln>
                  <a:noFill/>
                </a:ln>
                <a:solidFill>
                  <a:srgbClr val="29CDC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Pretendard ExtraBold" panose="02000903000000020004" pitchFamily="50" charset="-127"/>
              </a:rPr>
              <a:t>마케팅 전략 수립</a:t>
            </a:r>
            <a:endParaRPr kumimoji="0" lang="en-US" altLang="ko-KR" sz="3600" b="0" i="1" u="none" strike="noStrike" kern="1200" cap="none" spc="-60" normalizeH="0" baseline="0" noProof="0" dirty="0">
              <a:ln>
                <a:noFill/>
              </a:ln>
              <a:solidFill>
                <a:srgbClr val="29CDCE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219997-1404-4875-AB54-389E72D6C82C}"/>
              </a:ext>
            </a:extLst>
          </p:cNvPr>
          <p:cNvSpPr txBox="1"/>
          <p:nvPr/>
        </p:nvSpPr>
        <p:spPr>
          <a:xfrm>
            <a:off x="1296302" y="3880996"/>
            <a:ext cx="5015722" cy="355034"/>
          </a:xfrm>
          <a:prstGeom prst="rect">
            <a:avLst/>
          </a:prstGeom>
          <a:noFill/>
        </p:spPr>
        <p:txBody>
          <a:bodyPr wrap="squar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FCFFF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Pretendard" panose="02000503000000020004" pitchFamily="50" charset="-127"/>
              </a:rPr>
              <a:t>“Travel cashless! Explore limitless!”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F49355-F476-41FB-B4C7-3A46F1C4EC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83548"/>
            <a:ext cx="4954816" cy="73597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1C0148-7E77-4157-ADFC-5F3D28F37E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6" y="969677"/>
            <a:ext cx="1338141" cy="14181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8A9F32-EFA8-42A0-80B1-AA36A39F58F0}"/>
              </a:ext>
            </a:extLst>
          </p:cNvPr>
          <p:cNvSpPr txBox="1"/>
          <p:nvPr/>
        </p:nvSpPr>
        <p:spPr>
          <a:xfrm>
            <a:off x="1235460" y="2233589"/>
            <a:ext cx="5378395" cy="601255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spc="-6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Pretendard ExtraBold" panose="02000903000000020004" pitchFamily="50" charset="-127"/>
              </a:rPr>
              <a:t>외국인 카드 소비 데이터 기반</a:t>
            </a:r>
            <a:endParaRPr lang="en-US" altLang="ko-KR" sz="3600" spc="-60" dirty="0">
              <a:solidFill>
                <a:schemeClr val="bg1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99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543E7-156C-43BE-B211-BC12B54C5390}"/>
              </a:ext>
            </a:extLst>
          </p:cNvPr>
          <p:cNvSpPr txBox="1"/>
          <p:nvPr/>
        </p:nvSpPr>
        <p:spPr>
          <a:xfrm>
            <a:off x="481210" y="240016"/>
            <a:ext cx="2345194" cy="416589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향후 고도화 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AB423-2EC5-4656-86B7-F5032CDF3C61}"/>
              </a:ext>
            </a:extLst>
          </p:cNvPr>
          <p:cNvSpPr txBox="1"/>
          <p:nvPr/>
        </p:nvSpPr>
        <p:spPr>
          <a:xfrm>
            <a:off x="1245817" y="943093"/>
            <a:ext cx="9700412" cy="325667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결제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거래 내역과 위치 기반 데이터를 단계적으로 활용하여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자체 데이터 기반의 초개인화 맞춤 혜택</a:t>
            </a:r>
            <a:r>
              <a:rPr lang="en-US" altLang="ko-KR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할인 쿠폰 등</a:t>
            </a:r>
            <a:r>
              <a:rPr lang="en-US" altLang="ko-KR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 제공</a:t>
            </a:r>
            <a:endParaRPr lang="en-US" altLang="ko-KR" sz="1600" spc="-60" dirty="0">
              <a:solidFill>
                <a:srgbClr val="8FD9D9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DD0059-EC5B-4C29-A655-493F9C2FD68E}"/>
              </a:ext>
            </a:extLst>
          </p:cNvPr>
          <p:cNvSpPr/>
          <p:nvPr/>
        </p:nvSpPr>
        <p:spPr>
          <a:xfrm>
            <a:off x="2165462" y="3846041"/>
            <a:ext cx="8012362" cy="379077"/>
          </a:xfrm>
          <a:prstGeom prst="roundRect">
            <a:avLst>
              <a:gd name="adj" fmla="val 50000"/>
            </a:avLst>
          </a:pr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80808">
                  <a:lumMod val="90000"/>
                  <a:lumOff val="1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07525-5F3A-489B-B20B-BFACFEEBED44}"/>
              </a:ext>
            </a:extLst>
          </p:cNvPr>
          <p:cNvSpPr txBox="1"/>
          <p:nvPr/>
        </p:nvSpPr>
        <p:spPr>
          <a:xfrm>
            <a:off x="3729413" y="3880098"/>
            <a:ext cx="4850687" cy="318678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400"/>
              </a:spcAft>
              <a:defRPr/>
            </a:pPr>
            <a:r>
              <a:rPr kumimoji="0" lang="en-US" altLang="ko-KR" sz="1600" b="0" u="none" strike="noStrike" kern="1200" cap="none" spc="-6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Travely</a:t>
            </a:r>
            <a:r>
              <a:rPr kumimoji="0" lang="en-US" altLang="ko-KR" sz="1600" b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Pass </a:t>
            </a:r>
            <a:r>
              <a:rPr kumimoji="0" lang="ko-KR" altLang="en-US" sz="1600" b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결제 데이터 기반 관광객 개인화 추천 플랫폼 구축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B3D1D0-3D70-411C-B5A4-2CF22F7DEBCE}"/>
              </a:ext>
            </a:extLst>
          </p:cNvPr>
          <p:cNvGrpSpPr/>
          <p:nvPr/>
        </p:nvGrpSpPr>
        <p:grpSpPr>
          <a:xfrm>
            <a:off x="839416" y="1650642"/>
            <a:ext cx="10664460" cy="2210406"/>
            <a:chOff x="5159745" y="1555992"/>
            <a:chExt cx="6621791" cy="2210406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CF05FA0-221B-466F-95CF-AEBF6C3E881D}"/>
                </a:ext>
              </a:extLst>
            </p:cNvPr>
            <p:cNvSpPr/>
            <p:nvPr/>
          </p:nvSpPr>
          <p:spPr>
            <a:xfrm>
              <a:off x="10007130" y="3320988"/>
              <a:ext cx="299272" cy="445410"/>
            </a:xfrm>
            <a:custGeom>
              <a:avLst/>
              <a:gdLst>
                <a:gd name="connsiteX0" fmla="*/ 74818 w 299272"/>
                <a:gd name="connsiteY0" fmla="*/ 202732 h 445410"/>
                <a:gd name="connsiteX1" fmla="*/ 224454 w 299272"/>
                <a:gd name="connsiteY1" fmla="*/ 202732 h 445410"/>
                <a:gd name="connsiteX2" fmla="*/ 224454 w 299272"/>
                <a:gd name="connsiteY2" fmla="*/ 306237 h 445410"/>
                <a:gd name="connsiteX3" fmla="*/ 299272 w 299272"/>
                <a:gd name="connsiteY3" fmla="*/ 306237 h 445410"/>
                <a:gd name="connsiteX4" fmla="*/ 149636 w 299272"/>
                <a:gd name="connsiteY4" fmla="*/ 445410 h 445410"/>
                <a:gd name="connsiteX5" fmla="*/ 0 w 299272"/>
                <a:gd name="connsiteY5" fmla="*/ 306237 h 445410"/>
                <a:gd name="connsiteX6" fmla="*/ 74818 w 299272"/>
                <a:gd name="connsiteY6" fmla="*/ 306237 h 445410"/>
                <a:gd name="connsiteX7" fmla="*/ 74818 w 299272"/>
                <a:gd name="connsiteY7" fmla="*/ 123174 h 445410"/>
                <a:gd name="connsiteX8" fmla="*/ 224454 w 299272"/>
                <a:gd name="connsiteY8" fmla="*/ 123174 h 445410"/>
                <a:gd name="connsiteX9" fmla="*/ 224454 w 299272"/>
                <a:gd name="connsiteY9" fmla="*/ 171505 h 445410"/>
                <a:gd name="connsiteX10" fmla="*/ 74818 w 299272"/>
                <a:gd name="connsiteY10" fmla="*/ 171505 h 445410"/>
                <a:gd name="connsiteX11" fmla="*/ 74818 w 299272"/>
                <a:gd name="connsiteY11" fmla="*/ 56201 h 445410"/>
                <a:gd name="connsiteX12" fmla="*/ 224454 w 299272"/>
                <a:gd name="connsiteY12" fmla="*/ 56201 h 445410"/>
                <a:gd name="connsiteX13" fmla="*/ 224454 w 299272"/>
                <a:gd name="connsiteY13" fmla="*/ 91947 h 445410"/>
                <a:gd name="connsiteX14" fmla="*/ 74818 w 299272"/>
                <a:gd name="connsiteY14" fmla="*/ 91947 h 445410"/>
                <a:gd name="connsiteX15" fmla="*/ 74818 w 299272"/>
                <a:gd name="connsiteY15" fmla="*/ 0 h 445410"/>
                <a:gd name="connsiteX16" fmla="*/ 224454 w 299272"/>
                <a:gd name="connsiteY16" fmla="*/ 0 h 445410"/>
                <a:gd name="connsiteX17" fmla="*/ 224454 w 299272"/>
                <a:gd name="connsiteY17" fmla="*/ 24974 h 445410"/>
                <a:gd name="connsiteX18" fmla="*/ 74818 w 299272"/>
                <a:gd name="connsiteY18" fmla="*/ 24974 h 44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272" h="445410">
                  <a:moveTo>
                    <a:pt x="74818" y="202732"/>
                  </a:moveTo>
                  <a:lnTo>
                    <a:pt x="224454" y="202732"/>
                  </a:lnTo>
                  <a:lnTo>
                    <a:pt x="224454" y="306237"/>
                  </a:lnTo>
                  <a:lnTo>
                    <a:pt x="299272" y="306237"/>
                  </a:lnTo>
                  <a:lnTo>
                    <a:pt x="149636" y="445410"/>
                  </a:lnTo>
                  <a:lnTo>
                    <a:pt x="0" y="306237"/>
                  </a:lnTo>
                  <a:lnTo>
                    <a:pt x="74818" y="306237"/>
                  </a:lnTo>
                  <a:close/>
                  <a:moveTo>
                    <a:pt x="74818" y="123174"/>
                  </a:moveTo>
                  <a:lnTo>
                    <a:pt x="224454" y="123174"/>
                  </a:lnTo>
                  <a:lnTo>
                    <a:pt x="224454" y="171505"/>
                  </a:lnTo>
                  <a:lnTo>
                    <a:pt x="74818" y="171505"/>
                  </a:lnTo>
                  <a:close/>
                  <a:moveTo>
                    <a:pt x="74818" y="56201"/>
                  </a:moveTo>
                  <a:lnTo>
                    <a:pt x="224454" y="56201"/>
                  </a:lnTo>
                  <a:lnTo>
                    <a:pt x="224454" y="91947"/>
                  </a:lnTo>
                  <a:lnTo>
                    <a:pt x="74818" y="91947"/>
                  </a:lnTo>
                  <a:close/>
                  <a:moveTo>
                    <a:pt x="74818" y="0"/>
                  </a:moveTo>
                  <a:lnTo>
                    <a:pt x="224454" y="0"/>
                  </a:lnTo>
                  <a:lnTo>
                    <a:pt x="224454" y="24974"/>
                  </a:lnTo>
                  <a:lnTo>
                    <a:pt x="74818" y="2497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31000">
                  <a:srgbClr val="899BB1"/>
                </a:gs>
              </a:gsLst>
              <a:lin ang="16200000" scaled="0"/>
            </a:gradFill>
            <a:ln w="9525">
              <a:noFill/>
            </a:ln>
            <a:effectLst>
              <a:outerShdw blurRad="50800" dist="508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FF3058BC-199F-42E7-AF66-6FD6B77A2509}"/>
                </a:ext>
              </a:extLst>
            </p:cNvPr>
            <p:cNvSpPr/>
            <p:nvPr/>
          </p:nvSpPr>
          <p:spPr>
            <a:xfrm>
              <a:off x="6634877" y="3320988"/>
              <a:ext cx="299272" cy="445410"/>
            </a:xfrm>
            <a:custGeom>
              <a:avLst/>
              <a:gdLst>
                <a:gd name="connsiteX0" fmla="*/ 74818 w 299272"/>
                <a:gd name="connsiteY0" fmla="*/ 202732 h 445410"/>
                <a:gd name="connsiteX1" fmla="*/ 224454 w 299272"/>
                <a:gd name="connsiteY1" fmla="*/ 202732 h 445410"/>
                <a:gd name="connsiteX2" fmla="*/ 224454 w 299272"/>
                <a:gd name="connsiteY2" fmla="*/ 306237 h 445410"/>
                <a:gd name="connsiteX3" fmla="*/ 299272 w 299272"/>
                <a:gd name="connsiteY3" fmla="*/ 306237 h 445410"/>
                <a:gd name="connsiteX4" fmla="*/ 149636 w 299272"/>
                <a:gd name="connsiteY4" fmla="*/ 445410 h 445410"/>
                <a:gd name="connsiteX5" fmla="*/ 0 w 299272"/>
                <a:gd name="connsiteY5" fmla="*/ 306237 h 445410"/>
                <a:gd name="connsiteX6" fmla="*/ 74818 w 299272"/>
                <a:gd name="connsiteY6" fmla="*/ 306237 h 445410"/>
                <a:gd name="connsiteX7" fmla="*/ 74818 w 299272"/>
                <a:gd name="connsiteY7" fmla="*/ 123174 h 445410"/>
                <a:gd name="connsiteX8" fmla="*/ 224454 w 299272"/>
                <a:gd name="connsiteY8" fmla="*/ 123174 h 445410"/>
                <a:gd name="connsiteX9" fmla="*/ 224454 w 299272"/>
                <a:gd name="connsiteY9" fmla="*/ 171505 h 445410"/>
                <a:gd name="connsiteX10" fmla="*/ 74818 w 299272"/>
                <a:gd name="connsiteY10" fmla="*/ 171505 h 445410"/>
                <a:gd name="connsiteX11" fmla="*/ 74818 w 299272"/>
                <a:gd name="connsiteY11" fmla="*/ 56201 h 445410"/>
                <a:gd name="connsiteX12" fmla="*/ 224454 w 299272"/>
                <a:gd name="connsiteY12" fmla="*/ 56201 h 445410"/>
                <a:gd name="connsiteX13" fmla="*/ 224454 w 299272"/>
                <a:gd name="connsiteY13" fmla="*/ 91947 h 445410"/>
                <a:gd name="connsiteX14" fmla="*/ 74818 w 299272"/>
                <a:gd name="connsiteY14" fmla="*/ 91947 h 445410"/>
                <a:gd name="connsiteX15" fmla="*/ 74818 w 299272"/>
                <a:gd name="connsiteY15" fmla="*/ 0 h 445410"/>
                <a:gd name="connsiteX16" fmla="*/ 224454 w 299272"/>
                <a:gd name="connsiteY16" fmla="*/ 0 h 445410"/>
                <a:gd name="connsiteX17" fmla="*/ 224454 w 299272"/>
                <a:gd name="connsiteY17" fmla="*/ 24974 h 445410"/>
                <a:gd name="connsiteX18" fmla="*/ 74818 w 299272"/>
                <a:gd name="connsiteY18" fmla="*/ 24974 h 44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272" h="445410">
                  <a:moveTo>
                    <a:pt x="74818" y="202732"/>
                  </a:moveTo>
                  <a:lnTo>
                    <a:pt x="224454" y="202732"/>
                  </a:lnTo>
                  <a:lnTo>
                    <a:pt x="224454" y="306237"/>
                  </a:lnTo>
                  <a:lnTo>
                    <a:pt x="299272" y="306237"/>
                  </a:lnTo>
                  <a:lnTo>
                    <a:pt x="149636" y="445410"/>
                  </a:lnTo>
                  <a:lnTo>
                    <a:pt x="0" y="306237"/>
                  </a:lnTo>
                  <a:lnTo>
                    <a:pt x="74818" y="306237"/>
                  </a:lnTo>
                  <a:close/>
                  <a:moveTo>
                    <a:pt x="74818" y="123174"/>
                  </a:moveTo>
                  <a:lnTo>
                    <a:pt x="224454" y="123174"/>
                  </a:lnTo>
                  <a:lnTo>
                    <a:pt x="224454" y="171505"/>
                  </a:lnTo>
                  <a:lnTo>
                    <a:pt x="74818" y="171505"/>
                  </a:lnTo>
                  <a:close/>
                  <a:moveTo>
                    <a:pt x="74818" y="56201"/>
                  </a:moveTo>
                  <a:lnTo>
                    <a:pt x="224454" y="56201"/>
                  </a:lnTo>
                  <a:lnTo>
                    <a:pt x="224454" y="91947"/>
                  </a:lnTo>
                  <a:lnTo>
                    <a:pt x="74818" y="91947"/>
                  </a:lnTo>
                  <a:close/>
                  <a:moveTo>
                    <a:pt x="74818" y="0"/>
                  </a:moveTo>
                  <a:lnTo>
                    <a:pt x="224454" y="0"/>
                  </a:lnTo>
                  <a:lnTo>
                    <a:pt x="224454" y="24974"/>
                  </a:lnTo>
                  <a:lnTo>
                    <a:pt x="74818" y="2497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31000">
                  <a:srgbClr val="899BB1"/>
                </a:gs>
              </a:gsLst>
              <a:lin ang="16200000" scaled="0"/>
            </a:gradFill>
            <a:ln w="9525">
              <a:noFill/>
            </a:ln>
            <a:effectLst>
              <a:outerShdw blurRad="50800" dist="508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A63E2FC-9BA2-4700-B794-5F142E263A8C}"/>
                </a:ext>
              </a:extLst>
            </p:cNvPr>
            <p:cNvSpPr/>
            <p:nvPr/>
          </p:nvSpPr>
          <p:spPr>
            <a:xfrm rot="10800000">
              <a:off x="5159745" y="1555992"/>
              <a:ext cx="3249538" cy="1633568"/>
            </a:xfrm>
            <a:custGeom>
              <a:avLst/>
              <a:gdLst>
                <a:gd name="connsiteX0" fmla="*/ 3150977 w 3249538"/>
                <a:gd name="connsiteY0" fmla="*/ 1633568 h 1633568"/>
                <a:gd name="connsiteX1" fmla="*/ 2732894 w 3249538"/>
                <a:gd name="connsiteY1" fmla="*/ 1633568 h 1633568"/>
                <a:gd name="connsiteX2" fmla="*/ 2368229 w 3249538"/>
                <a:gd name="connsiteY2" fmla="*/ 1633568 h 1633568"/>
                <a:gd name="connsiteX3" fmla="*/ 1989982 w 3249538"/>
                <a:gd name="connsiteY3" fmla="*/ 1633568 h 1633568"/>
                <a:gd name="connsiteX4" fmla="*/ 1950146 w 3249538"/>
                <a:gd name="connsiteY4" fmla="*/ 1633568 h 1633568"/>
                <a:gd name="connsiteX5" fmla="*/ 1691717 w 3249538"/>
                <a:gd name="connsiteY5" fmla="*/ 1633568 h 1633568"/>
                <a:gd name="connsiteX6" fmla="*/ 1571899 w 3249538"/>
                <a:gd name="connsiteY6" fmla="*/ 1633568 h 1633568"/>
                <a:gd name="connsiteX7" fmla="*/ 1299393 w 3249538"/>
                <a:gd name="connsiteY7" fmla="*/ 1633568 h 1633568"/>
                <a:gd name="connsiteX8" fmla="*/ 1273634 w 3249538"/>
                <a:gd name="connsiteY8" fmla="*/ 1633568 h 1633568"/>
                <a:gd name="connsiteX9" fmla="*/ 881310 w 3249538"/>
                <a:gd name="connsiteY9" fmla="*/ 1633568 h 1633568"/>
                <a:gd name="connsiteX10" fmla="*/ 516645 w 3249538"/>
                <a:gd name="connsiteY10" fmla="*/ 1633568 h 1633568"/>
                <a:gd name="connsiteX11" fmla="*/ 98562 w 3249538"/>
                <a:gd name="connsiteY11" fmla="*/ 1633568 h 1633568"/>
                <a:gd name="connsiteX12" fmla="*/ 98763 w 3249538"/>
                <a:gd name="connsiteY12" fmla="*/ 1632360 h 1633568"/>
                <a:gd name="connsiteX13" fmla="*/ 790 w 3249538"/>
                <a:gd name="connsiteY13" fmla="*/ 1497990 h 1633568"/>
                <a:gd name="connsiteX14" fmla="*/ 2 w 3249538"/>
                <a:gd name="connsiteY14" fmla="*/ 1497768 h 1633568"/>
                <a:gd name="connsiteX15" fmla="*/ 2 w 3249538"/>
                <a:gd name="connsiteY15" fmla="*/ 1422618 h 1633568"/>
                <a:gd name="connsiteX16" fmla="*/ 2 w 3249538"/>
                <a:gd name="connsiteY16" fmla="*/ 1387406 h 1633568"/>
                <a:gd name="connsiteX17" fmla="*/ 2 w 3249538"/>
                <a:gd name="connsiteY17" fmla="*/ 1263581 h 1633568"/>
                <a:gd name="connsiteX18" fmla="*/ 0 w 3249538"/>
                <a:gd name="connsiteY18" fmla="*/ 1263571 h 1633568"/>
                <a:gd name="connsiteX19" fmla="*/ 0 w 3249538"/>
                <a:gd name="connsiteY19" fmla="*/ 235647 h 1633568"/>
                <a:gd name="connsiteX20" fmla="*/ 1 w 3249538"/>
                <a:gd name="connsiteY20" fmla="*/ 235647 h 1633568"/>
                <a:gd name="connsiteX21" fmla="*/ 1 w 3249538"/>
                <a:gd name="connsiteY21" fmla="*/ 230696 h 1633568"/>
                <a:gd name="connsiteX22" fmla="*/ 2 w 3249538"/>
                <a:gd name="connsiteY22" fmla="*/ 230696 h 1633568"/>
                <a:gd name="connsiteX23" fmla="*/ 2 w 3249538"/>
                <a:gd name="connsiteY23" fmla="*/ 133385 h 1633568"/>
                <a:gd name="connsiteX24" fmla="*/ 790 w 3249538"/>
                <a:gd name="connsiteY24" fmla="*/ 133162 h 1633568"/>
                <a:gd name="connsiteX25" fmla="*/ 91551 w 3249538"/>
                <a:gd name="connsiteY25" fmla="*/ 42158 h 1633568"/>
                <a:gd name="connsiteX26" fmla="*/ 98562 w 3249538"/>
                <a:gd name="connsiteY26" fmla="*/ 1 h 1633568"/>
                <a:gd name="connsiteX27" fmla="*/ 516645 w 3249538"/>
                <a:gd name="connsiteY27" fmla="*/ 1 h 1633568"/>
                <a:gd name="connsiteX28" fmla="*/ 881310 w 3249538"/>
                <a:gd name="connsiteY28" fmla="*/ 1 h 1633568"/>
                <a:gd name="connsiteX29" fmla="*/ 881310 w 3249538"/>
                <a:gd name="connsiteY29" fmla="*/ 0 h 1633568"/>
                <a:gd name="connsiteX30" fmla="*/ 1299393 w 3249538"/>
                <a:gd name="connsiteY30" fmla="*/ 0 h 1633568"/>
                <a:gd name="connsiteX31" fmla="*/ 1950146 w 3249538"/>
                <a:gd name="connsiteY31" fmla="*/ 0 h 1633568"/>
                <a:gd name="connsiteX32" fmla="*/ 2368229 w 3249538"/>
                <a:gd name="connsiteY32" fmla="*/ 0 h 1633568"/>
                <a:gd name="connsiteX33" fmla="*/ 2368229 w 3249538"/>
                <a:gd name="connsiteY33" fmla="*/ 1 h 1633568"/>
                <a:gd name="connsiteX34" fmla="*/ 2732894 w 3249538"/>
                <a:gd name="connsiteY34" fmla="*/ 1 h 1633568"/>
                <a:gd name="connsiteX35" fmla="*/ 3150977 w 3249538"/>
                <a:gd name="connsiteY35" fmla="*/ 1 h 1633568"/>
                <a:gd name="connsiteX36" fmla="*/ 3157988 w 3249538"/>
                <a:gd name="connsiteY36" fmla="*/ 42158 h 1633568"/>
                <a:gd name="connsiteX37" fmla="*/ 3248750 w 3249538"/>
                <a:gd name="connsiteY37" fmla="*/ 133162 h 1633568"/>
                <a:gd name="connsiteX38" fmla="*/ 3249537 w 3249538"/>
                <a:gd name="connsiteY38" fmla="*/ 133385 h 1633568"/>
                <a:gd name="connsiteX39" fmla="*/ 3249537 w 3249538"/>
                <a:gd name="connsiteY39" fmla="*/ 230696 h 1633568"/>
                <a:gd name="connsiteX40" fmla="*/ 3249538 w 3249538"/>
                <a:gd name="connsiteY40" fmla="*/ 230696 h 1633568"/>
                <a:gd name="connsiteX41" fmla="*/ 3249537 w 3249538"/>
                <a:gd name="connsiteY41" fmla="*/ 1143474 h 1633568"/>
                <a:gd name="connsiteX42" fmla="*/ 3249537 w 3249538"/>
                <a:gd name="connsiteY42" fmla="*/ 1263571 h 1633568"/>
                <a:gd name="connsiteX43" fmla="*/ 3249537 w 3249538"/>
                <a:gd name="connsiteY43" fmla="*/ 1267299 h 1633568"/>
                <a:gd name="connsiteX44" fmla="*/ 3249537 w 3249538"/>
                <a:gd name="connsiteY44" fmla="*/ 1302511 h 1633568"/>
                <a:gd name="connsiteX45" fmla="*/ 3249537 w 3249538"/>
                <a:gd name="connsiteY45" fmla="*/ 1387396 h 1633568"/>
                <a:gd name="connsiteX46" fmla="*/ 3249537 w 3249538"/>
                <a:gd name="connsiteY46" fmla="*/ 1422608 h 1633568"/>
                <a:gd name="connsiteX47" fmla="*/ 3249537 w 3249538"/>
                <a:gd name="connsiteY47" fmla="*/ 1426336 h 1633568"/>
                <a:gd name="connsiteX48" fmla="*/ 3249537 w 3249538"/>
                <a:gd name="connsiteY48" fmla="*/ 1497768 h 1633568"/>
                <a:gd name="connsiteX49" fmla="*/ 3248750 w 3249538"/>
                <a:gd name="connsiteY49" fmla="*/ 1497990 h 1633568"/>
                <a:gd name="connsiteX50" fmla="*/ 3150776 w 3249538"/>
                <a:gd name="connsiteY50" fmla="*/ 1632360 h 163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49538" h="1633568">
                  <a:moveTo>
                    <a:pt x="3150977" y="1633568"/>
                  </a:moveTo>
                  <a:lnTo>
                    <a:pt x="2732894" y="1633568"/>
                  </a:lnTo>
                  <a:lnTo>
                    <a:pt x="2368229" y="1633568"/>
                  </a:lnTo>
                  <a:lnTo>
                    <a:pt x="1989982" y="1633568"/>
                  </a:lnTo>
                  <a:lnTo>
                    <a:pt x="1950146" y="1633568"/>
                  </a:lnTo>
                  <a:lnTo>
                    <a:pt x="1691717" y="1633568"/>
                  </a:lnTo>
                  <a:lnTo>
                    <a:pt x="1571899" y="1633568"/>
                  </a:lnTo>
                  <a:lnTo>
                    <a:pt x="1299393" y="1633568"/>
                  </a:lnTo>
                  <a:lnTo>
                    <a:pt x="1273634" y="1633568"/>
                  </a:lnTo>
                  <a:lnTo>
                    <a:pt x="881310" y="1633568"/>
                  </a:lnTo>
                  <a:lnTo>
                    <a:pt x="516645" y="1633568"/>
                  </a:lnTo>
                  <a:lnTo>
                    <a:pt x="98562" y="1633568"/>
                  </a:lnTo>
                  <a:lnTo>
                    <a:pt x="98763" y="1632360"/>
                  </a:lnTo>
                  <a:cubicBezTo>
                    <a:pt x="98763" y="1571956"/>
                    <a:pt x="58365" y="1520129"/>
                    <a:pt x="790" y="1497990"/>
                  </a:cubicBezTo>
                  <a:lnTo>
                    <a:pt x="2" y="1497768"/>
                  </a:lnTo>
                  <a:lnTo>
                    <a:pt x="2" y="1422618"/>
                  </a:lnTo>
                  <a:lnTo>
                    <a:pt x="2" y="1387406"/>
                  </a:lnTo>
                  <a:lnTo>
                    <a:pt x="2" y="1263581"/>
                  </a:lnTo>
                  <a:lnTo>
                    <a:pt x="0" y="1263571"/>
                  </a:lnTo>
                  <a:lnTo>
                    <a:pt x="0" y="235647"/>
                  </a:lnTo>
                  <a:lnTo>
                    <a:pt x="1" y="235647"/>
                  </a:lnTo>
                  <a:lnTo>
                    <a:pt x="1" y="230696"/>
                  </a:lnTo>
                  <a:lnTo>
                    <a:pt x="2" y="230696"/>
                  </a:lnTo>
                  <a:lnTo>
                    <a:pt x="2" y="133385"/>
                  </a:lnTo>
                  <a:lnTo>
                    <a:pt x="790" y="133162"/>
                  </a:lnTo>
                  <a:cubicBezTo>
                    <a:pt x="43971" y="116559"/>
                    <a:pt x="77491" y="83255"/>
                    <a:pt x="91551" y="42158"/>
                  </a:cubicBezTo>
                  <a:lnTo>
                    <a:pt x="98562" y="1"/>
                  </a:lnTo>
                  <a:lnTo>
                    <a:pt x="516645" y="1"/>
                  </a:lnTo>
                  <a:lnTo>
                    <a:pt x="881310" y="1"/>
                  </a:lnTo>
                  <a:lnTo>
                    <a:pt x="881310" y="0"/>
                  </a:lnTo>
                  <a:lnTo>
                    <a:pt x="1299393" y="0"/>
                  </a:lnTo>
                  <a:lnTo>
                    <a:pt x="1950146" y="0"/>
                  </a:lnTo>
                  <a:lnTo>
                    <a:pt x="2368229" y="0"/>
                  </a:lnTo>
                  <a:lnTo>
                    <a:pt x="2368229" y="1"/>
                  </a:lnTo>
                  <a:lnTo>
                    <a:pt x="2732894" y="1"/>
                  </a:lnTo>
                  <a:lnTo>
                    <a:pt x="3150977" y="1"/>
                  </a:lnTo>
                  <a:lnTo>
                    <a:pt x="3157988" y="42158"/>
                  </a:lnTo>
                  <a:cubicBezTo>
                    <a:pt x="3172049" y="83255"/>
                    <a:pt x="3205569" y="116559"/>
                    <a:pt x="3248750" y="133162"/>
                  </a:cubicBezTo>
                  <a:lnTo>
                    <a:pt x="3249537" y="133385"/>
                  </a:lnTo>
                  <a:lnTo>
                    <a:pt x="3249537" y="230696"/>
                  </a:lnTo>
                  <a:lnTo>
                    <a:pt x="3249538" y="230696"/>
                  </a:lnTo>
                  <a:lnTo>
                    <a:pt x="3249537" y="1143474"/>
                  </a:lnTo>
                  <a:lnTo>
                    <a:pt x="3249537" y="1263571"/>
                  </a:lnTo>
                  <a:lnTo>
                    <a:pt x="3249537" y="1267299"/>
                  </a:lnTo>
                  <a:lnTo>
                    <a:pt x="3249537" y="1302511"/>
                  </a:lnTo>
                  <a:lnTo>
                    <a:pt x="3249537" y="1387396"/>
                  </a:lnTo>
                  <a:lnTo>
                    <a:pt x="3249537" y="1422608"/>
                  </a:lnTo>
                  <a:lnTo>
                    <a:pt x="3249537" y="1426336"/>
                  </a:lnTo>
                  <a:lnTo>
                    <a:pt x="3249537" y="1497768"/>
                  </a:lnTo>
                  <a:lnTo>
                    <a:pt x="3248750" y="1497990"/>
                  </a:lnTo>
                  <a:cubicBezTo>
                    <a:pt x="3191175" y="1520129"/>
                    <a:pt x="3150776" y="1571956"/>
                    <a:pt x="3150776" y="1632360"/>
                  </a:cubicBezTo>
                  <a:close/>
                </a:path>
              </a:pathLst>
            </a:custGeom>
            <a:solidFill>
              <a:srgbClr val="ECF0F4"/>
            </a:solidFill>
            <a:ln w="9525">
              <a:noFill/>
            </a:ln>
            <a:effectLst>
              <a:outerShdw blurRad="25400" dist="38100" dir="5400000" sx="99000" sy="99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5E003F-F366-48CD-8626-11841D919B49}"/>
                </a:ext>
              </a:extLst>
            </p:cNvPr>
            <p:cNvSpPr txBox="1"/>
            <p:nvPr/>
          </p:nvSpPr>
          <p:spPr>
            <a:xfrm>
              <a:off x="5282462" y="1639230"/>
              <a:ext cx="3004102" cy="1512658"/>
            </a:xfrm>
            <a:prstGeom prst="rect">
              <a:avLst/>
            </a:prstGeom>
            <a:noFill/>
          </p:spPr>
          <p:txBody>
            <a:bodyPr wrap="square" lIns="90000" tIns="0" rIns="90000" bIns="46800" rtlCol="0" anchor="t">
              <a:spAutoFit/>
            </a:bodyPr>
            <a:lstStyle/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이동 동선 기반 맥락 인식</a:t>
              </a: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관광객의 주요 이동 경로와 체류 구간을 분석해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b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</a:b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현재 위치와 다음 이동 가능 지점 인근의 가맹점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상권을 우선 추천</a:t>
              </a:r>
            </a:p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방문 시간대</a:t>
              </a: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여행 단계 반영</a:t>
              </a: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방문 시간대와 여행 단계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도착 직후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여행 중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귀국 전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에 맞춰 이용 가능성이 높은 업종과 혜택을 차별적으로 제안</a:t>
              </a:r>
            </a:p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소비 성향 학습 기반 정밀 추천</a:t>
              </a: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결제 이력을 통해 선호 업종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가격대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소비 성향을 학습하고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개인별 반응 가능성이 높은 가맹점과 프로모션을 정밀 추천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8EA8069-D89F-4CA3-A8C8-C5E7ED42F273}"/>
                </a:ext>
              </a:extLst>
            </p:cNvPr>
            <p:cNvSpPr/>
            <p:nvPr/>
          </p:nvSpPr>
          <p:spPr>
            <a:xfrm rot="10800000">
              <a:off x="8531998" y="1555992"/>
              <a:ext cx="3249538" cy="1633568"/>
            </a:xfrm>
            <a:custGeom>
              <a:avLst/>
              <a:gdLst>
                <a:gd name="connsiteX0" fmla="*/ 3150977 w 3249538"/>
                <a:gd name="connsiteY0" fmla="*/ 1633568 h 1633568"/>
                <a:gd name="connsiteX1" fmla="*/ 2732894 w 3249538"/>
                <a:gd name="connsiteY1" fmla="*/ 1633568 h 1633568"/>
                <a:gd name="connsiteX2" fmla="*/ 2368229 w 3249538"/>
                <a:gd name="connsiteY2" fmla="*/ 1633568 h 1633568"/>
                <a:gd name="connsiteX3" fmla="*/ 1989982 w 3249538"/>
                <a:gd name="connsiteY3" fmla="*/ 1633568 h 1633568"/>
                <a:gd name="connsiteX4" fmla="*/ 1950146 w 3249538"/>
                <a:gd name="connsiteY4" fmla="*/ 1633568 h 1633568"/>
                <a:gd name="connsiteX5" fmla="*/ 1691717 w 3249538"/>
                <a:gd name="connsiteY5" fmla="*/ 1633568 h 1633568"/>
                <a:gd name="connsiteX6" fmla="*/ 1571899 w 3249538"/>
                <a:gd name="connsiteY6" fmla="*/ 1633568 h 1633568"/>
                <a:gd name="connsiteX7" fmla="*/ 1299393 w 3249538"/>
                <a:gd name="connsiteY7" fmla="*/ 1633568 h 1633568"/>
                <a:gd name="connsiteX8" fmla="*/ 1273634 w 3249538"/>
                <a:gd name="connsiteY8" fmla="*/ 1633568 h 1633568"/>
                <a:gd name="connsiteX9" fmla="*/ 881310 w 3249538"/>
                <a:gd name="connsiteY9" fmla="*/ 1633568 h 1633568"/>
                <a:gd name="connsiteX10" fmla="*/ 516645 w 3249538"/>
                <a:gd name="connsiteY10" fmla="*/ 1633568 h 1633568"/>
                <a:gd name="connsiteX11" fmla="*/ 98562 w 3249538"/>
                <a:gd name="connsiteY11" fmla="*/ 1633568 h 1633568"/>
                <a:gd name="connsiteX12" fmla="*/ 98763 w 3249538"/>
                <a:gd name="connsiteY12" fmla="*/ 1632360 h 1633568"/>
                <a:gd name="connsiteX13" fmla="*/ 790 w 3249538"/>
                <a:gd name="connsiteY13" fmla="*/ 1497990 h 1633568"/>
                <a:gd name="connsiteX14" fmla="*/ 2 w 3249538"/>
                <a:gd name="connsiteY14" fmla="*/ 1497768 h 1633568"/>
                <a:gd name="connsiteX15" fmla="*/ 2 w 3249538"/>
                <a:gd name="connsiteY15" fmla="*/ 1422618 h 1633568"/>
                <a:gd name="connsiteX16" fmla="*/ 2 w 3249538"/>
                <a:gd name="connsiteY16" fmla="*/ 1387406 h 1633568"/>
                <a:gd name="connsiteX17" fmla="*/ 2 w 3249538"/>
                <a:gd name="connsiteY17" fmla="*/ 1263581 h 1633568"/>
                <a:gd name="connsiteX18" fmla="*/ 0 w 3249538"/>
                <a:gd name="connsiteY18" fmla="*/ 1263571 h 1633568"/>
                <a:gd name="connsiteX19" fmla="*/ 0 w 3249538"/>
                <a:gd name="connsiteY19" fmla="*/ 235647 h 1633568"/>
                <a:gd name="connsiteX20" fmla="*/ 1 w 3249538"/>
                <a:gd name="connsiteY20" fmla="*/ 235647 h 1633568"/>
                <a:gd name="connsiteX21" fmla="*/ 1 w 3249538"/>
                <a:gd name="connsiteY21" fmla="*/ 230696 h 1633568"/>
                <a:gd name="connsiteX22" fmla="*/ 2 w 3249538"/>
                <a:gd name="connsiteY22" fmla="*/ 230696 h 1633568"/>
                <a:gd name="connsiteX23" fmla="*/ 2 w 3249538"/>
                <a:gd name="connsiteY23" fmla="*/ 133385 h 1633568"/>
                <a:gd name="connsiteX24" fmla="*/ 790 w 3249538"/>
                <a:gd name="connsiteY24" fmla="*/ 133162 h 1633568"/>
                <a:gd name="connsiteX25" fmla="*/ 91551 w 3249538"/>
                <a:gd name="connsiteY25" fmla="*/ 42158 h 1633568"/>
                <a:gd name="connsiteX26" fmla="*/ 98562 w 3249538"/>
                <a:gd name="connsiteY26" fmla="*/ 1 h 1633568"/>
                <a:gd name="connsiteX27" fmla="*/ 516645 w 3249538"/>
                <a:gd name="connsiteY27" fmla="*/ 1 h 1633568"/>
                <a:gd name="connsiteX28" fmla="*/ 881310 w 3249538"/>
                <a:gd name="connsiteY28" fmla="*/ 1 h 1633568"/>
                <a:gd name="connsiteX29" fmla="*/ 881310 w 3249538"/>
                <a:gd name="connsiteY29" fmla="*/ 0 h 1633568"/>
                <a:gd name="connsiteX30" fmla="*/ 1299393 w 3249538"/>
                <a:gd name="connsiteY30" fmla="*/ 0 h 1633568"/>
                <a:gd name="connsiteX31" fmla="*/ 1950146 w 3249538"/>
                <a:gd name="connsiteY31" fmla="*/ 0 h 1633568"/>
                <a:gd name="connsiteX32" fmla="*/ 2368229 w 3249538"/>
                <a:gd name="connsiteY32" fmla="*/ 0 h 1633568"/>
                <a:gd name="connsiteX33" fmla="*/ 2368229 w 3249538"/>
                <a:gd name="connsiteY33" fmla="*/ 1 h 1633568"/>
                <a:gd name="connsiteX34" fmla="*/ 2732894 w 3249538"/>
                <a:gd name="connsiteY34" fmla="*/ 1 h 1633568"/>
                <a:gd name="connsiteX35" fmla="*/ 3150977 w 3249538"/>
                <a:gd name="connsiteY35" fmla="*/ 1 h 1633568"/>
                <a:gd name="connsiteX36" fmla="*/ 3157988 w 3249538"/>
                <a:gd name="connsiteY36" fmla="*/ 42158 h 1633568"/>
                <a:gd name="connsiteX37" fmla="*/ 3248750 w 3249538"/>
                <a:gd name="connsiteY37" fmla="*/ 133162 h 1633568"/>
                <a:gd name="connsiteX38" fmla="*/ 3249537 w 3249538"/>
                <a:gd name="connsiteY38" fmla="*/ 133385 h 1633568"/>
                <a:gd name="connsiteX39" fmla="*/ 3249537 w 3249538"/>
                <a:gd name="connsiteY39" fmla="*/ 230696 h 1633568"/>
                <a:gd name="connsiteX40" fmla="*/ 3249538 w 3249538"/>
                <a:gd name="connsiteY40" fmla="*/ 230696 h 1633568"/>
                <a:gd name="connsiteX41" fmla="*/ 3249537 w 3249538"/>
                <a:gd name="connsiteY41" fmla="*/ 1143474 h 1633568"/>
                <a:gd name="connsiteX42" fmla="*/ 3249537 w 3249538"/>
                <a:gd name="connsiteY42" fmla="*/ 1263571 h 1633568"/>
                <a:gd name="connsiteX43" fmla="*/ 3249537 w 3249538"/>
                <a:gd name="connsiteY43" fmla="*/ 1267299 h 1633568"/>
                <a:gd name="connsiteX44" fmla="*/ 3249537 w 3249538"/>
                <a:gd name="connsiteY44" fmla="*/ 1302511 h 1633568"/>
                <a:gd name="connsiteX45" fmla="*/ 3249537 w 3249538"/>
                <a:gd name="connsiteY45" fmla="*/ 1387396 h 1633568"/>
                <a:gd name="connsiteX46" fmla="*/ 3249537 w 3249538"/>
                <a:gd name="connsiteY46" fmla="*/ 1422608 h 1633568"/>
                <a:gd name="connsiteX47" fmla="*/ 3249537 w 3249538"/>
                <a:gd name="connsiteY47" fmla="*/ 1426336 h 1633568"/>
                <a:gd name="connsiteX48" fmla="*/ 3249537 w 3249538"/>
                <a:gd name="connsiteY48" fmla="*/ 1497768 h 1633568"/>
                <a:gd name="connsiteX49" fmla="*/ 3248750 w 3249538"/>
                <a:gd name="connsiteY49" fmla="*/ 1497990 h 1633568"/>
                <a:gd name="connsiteX50" fmla="*/ 3150776 w 3249538"/>
                <a:gd name="connsiteY50" fmla="*/ 1632360 h 163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49538" h="1633568">
                  <a:moveTo>
                    <a:pt x="3150977" y="1633568"/>
                  </a:moveTo>
                  <a:lnTo>
                    <a:pt x="2732894" y="1633568"/>
                  </a:lnTo>
                  <a:lnTo>
                    <a:pt x="2368229" y="1633568"/>
                  </a:lnTo>
                  <a:lnTo>
                    <a:pt x="1989982" y="1633568"/>
                  </a:lnTo>
                  <a:lnTo>
                    <a:pt x="1950146" y="1633568"/>
                  </a:lnTo>
                  <a:lnTo>
                    <a:pt x="1691717" y="1633568"/>
                  </a:lnTo>
                  <a:lnTo>
                    <a:pt x="1571899" y="1633568"/>
                  </a:lnTo>
                  <a:lnTo>
                    <a:pt x="1299393" y="1633568"/>
                  </a:lnTo>
                  <a:lnTo>
                    <a:pt x="1273634" y="1633568"/>
                  </a:lnTo>
                  <a:lnTo>
                    <a:pt x="881310" y="1633568"/>
                  </a:lnTo>
                  <a:lnTo>
                    <a:pt x="516645" y="1633568"/>
                  </a:lnTo>
                  <a:lnTo>
                    <a:pt x="98562" y="1633568"/>
                  </a:lnTo>
                  <a:lnTo>
                    <a:pt x="98763" y="1632360"/>
                  </a:lnTo>
                  <a:cubicBezTo>
                    <a:pt x="98763" y="1571956"/>
                    <a:pt x="58365" y="1520129"/>
                    <a:pt x="790" y="1497990"/>
                  </a:cubicBezTo>
                  <a:lnTo>
                    <a:pt x="2" y="1497768"/>
                  </a:lnTo>
                  <a:lnTo>
                    <a:pt x="2" y="1422618"/>
                  </a:lnTo>
                  <a:lnTo>
                    <a:pt x="2" y="1387406"/>
                  </a:lnTo>
                  <a:lnTo>
                    <a:pt x="2" y="1263581"/>
                  </a:lnTo>
                  <a:lnTo>
                    <a:pt x="0" y="1263571"/>
                  </a:lnTo>
                  <a:lnTo>
                    <a:pt x="0" y="235647"/>
                  </a:lnTo>
                  <a:lnTo>
                    <a:pt x="1" y="235647"/>
                  </a:lnTo>
                  <a:lnTo>
                    <a:pt x="1" y="230696"/>
                  </a:lnTo>
                  <a:lnTo>
                    <a:pt x="2" y="230696"/>
                  </a:lnTo>
                  <a:lnTo>
                    <a:pt x="2" y="133385"/>
                  </a:lnTo>
                  <a:lnTo>
                    <a:pt x="790" y="133162"/>
                  </a:lnTo>
                  <a:cubicBezTo>
                    <a:pt x="43971" y="116559"/>
                    <a:pt x="77491" y="83255"/>
                    <a:pt x="91551" y="42158"/>
                  </a:cubicBezTo>
                  <a:lnTo>
                    <a:pt x="98562" y="1"/>
                  </a:lnTo>
                  <a:lnTo>
                    <a:pt x="516645" y="1"/>
                  </a:lnTo>
                  <a:lnTo>
                    <a:pt x="881310" y="1"/>
                  </a:lnTo>
                  <a:lnTo>
                    <a:pt x="881310" y="0"/>
                  </a:lnTo>
                  <a:lnTo>
                    <a:pt x="1299393" y="0"/>
                  </a:lnTo>
                  <a:lnTo>
                    <a:pt x="1950146" y="0"/>
                  </a:lnTo>
                  <a:lnTo>
                    <a:pt x="2368229" y="0"/>
                  </a:lnTo>
                  <a:lnTo>
                    <a:pt x="2368229" y="1"/>
                  </a:lnTo>
                  <a:lnTo>
                    <a:pt x="2732894" y="1"/>
                  </a:lnTo>
                  <a:lnTo>
                    <a:pt x="3150977" y="1"/>
                  </a:lnTo>
                  <a:lnTo>
                    <a:pt x="3157988" y="42158"/>
                  </a:lnTo>
                  <a:cubicBezTo>
                    <a:pt x="3172049" y="83255"/>
                    <a:pt x="3205569" y="116559"/>
                    <a:pt x="3248750" y="133162"/>
                  </a:cubicBezTo>
                  <a:lnTo>
                    <a:pt x="3249537" y="133385"/>
                  </a:lnTo>
                  <a:lnTo>
                    <a:pt x="3249537" y="230696"/>
                  </a:lnTo>
                  <a:lnTo>
                    <a:pt x="3249538" y="230696"/>
                  </a:lnTo>
                  <a:lnTo>
                    <a:pt x="3249537" y="1143474"/>
                  </a:lnTo>
                  <a:lnTo>
                    <a:pt x="3249537" y="1263571"/>
                  </a:lnTo>
                  <a:lnTo>
                    <a:pt x="3249537" y="1267299"/>
                  </a:lnTo>
                  <a:lnTo>
                    <a:pt x="3249537" y="1302511"/>
                  </a:lnTo>
                  <a:lnTo>
                    <a:pt x="3249537" y="1387396"/>
                  </a:lnTo>
                  <a:lnTo>
                    <a:pt x="3249537" y="1422608"/>
                  </a:lnTo>
                  <a:lnTo>
                    <a:pt x="3249537" y="1426336"/>
                  </a:lnTo>
                  <a:lnTo>
                    <a:pt x="3249537" y="1497768"/>
                  </a:lnTo>
                  <a:lnTo>
                    <a:pt x="3248750" y="1497990"/>
                  </a:lnTo>
                  <a:cubicBezTo>
                    <a:pt x="3191175" y="1520129"/>
                    <a:pt x="3150776" y="1571956"/>
                    <a:pt x="3150776" y="1632360"/>
                  </a:cubicBezTo>
                  <a:close/>
                </a:path>
              </a:pathLst>
            </a:custGeom>
            <a:solidFill>
              <a:srgbClr val="ECF0F4"/>
            </a:solidFill>
            <a:ln w="9525">
              <a:noFill/>
            </a:ln>
            <a:effectLst>
              <a:outerShdw blurRad="25400" dist="38100" dir="5400000" sx="99000" sy="99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1B650E-2CCD-4CDF-AD53-745ABADA3D6F}"/>
                </a:ext>
              </a:extLst>
            </p:cNvPr>
            <p:cNvSpPr txBox="1"/>
            <p:nvPr/>
          </p:nvSpPr>
          <p:spPr>
            <a:xfrm>
              <a:off x="8654715" y="1639230"/>
              <a:ext cx="3004102" cy="1512658"/>
            </a:xfrm>
            <a:prstGeom prst="rect">
              <a:avLst/>
            </a:prstGeom>
            <a:noFill/>
          </p:spPr>
          <p:txBody>
            <a:bodyPr wrap="square" lIns="90000" tIns="0" rIns="90000" bIns="46800" rtlCol="0" anchor="t">
              <a:spAutoFit/>
            </a:bodyPr>
            <a:lstStyle/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가맹점 단위 소비 성향 분석</a:t>
              </a: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가맹점 단위 결제 데이터를 기반으로 외국인 </a:t>
              </a:r>
              <a:b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</a:b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관광객의 선호 업종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가격대 등 실제 소비 성향을 정밀 파악</a:t>
              </a:r>
            </a:p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국가</a:t>
              </a: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소비 유형별 쿠폰 자동 매칭</a:t>
              </a: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무작위 쿠폰이 아닌 국가 및 소비 유형별 반응도가 높은 제휴 쿠폰을 자동으로 매칭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제공</a:t>
              </a:r>
            </a:p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전환 가능성 중심 혜택 제공</a:t>
              </a: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가맹점 입장에서 실제 전환 가능성이 높은 고객에게만 혜택을 제공해 마케팅 효율 극대화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B851A2F-39C2-46F4-A269-205A89D79704}"/>
                </a:ext>
              </a:extLst>
            </p:cNvPr>
            <p:cNvSpPr/>
            <p:nvPr/>
          </p:nvSpPr>
          <p:spPr>
            <a:xfrm rot="10800000" flipV="1">
              <a:off x="5159746" y="3188729"/>
              <a:ext cx="3249535" cy="416314"/>
            </a:xfrm>
            <a:custGeom>
              <a:avLst/>
              <a:gdLst>
                <a:gd name="connsiteX0" fmla="*/ 3249535 w 3249535"/>
                <a:gd name="connsiteY0" fmla="*/ 416314 h 416314"/>
                <a:gd name="connsiteX1" fmla="*/ 3150975 w 3249535"/>
                <a:gd name="connsiteY1" fmla="*/ 416314 h 416314"/>
                <a:gd name="connsiteX2" fmla="*/ 2831452 w 3249535"/>
                <a:gd name="connsiteY2" fmla="*/ 416314 h 416314"/>
                <a:gd name="connsiteX3" fmla="*/ 2732892 w 3249535"/>
                <a:gd name="connsiteY3" fmla="*/ 416314 h 416314"/>
                <a:gd name="connsiteX4" fmla="*/ 2368227 w 3249535"/>
                <a:gd name="connsiteY4" fmla="*/ 416314 h 416314"/>
                <a:gd name="connsiteX5" fmla="*/ 1989980 w 3249535"/>
                <a:gd name="connsiteY5" fmla="*/ 416314 h 416314"/>
                <a:gd name="connsiteX6" fmla="*/ 1950144 w 3249535"/>
                <a:gd name="connsiteY6" fmla="*/ 416314 h 416314"/>
                <a:gd name="connsiteX7" fmla="*/ 1691715 w 3249535"/>
                <a:gd name="connsiteY7" fmla="*/ 416314 h 416314"/>
                <a:gd name="connsiteX8" fmla="*/ 1571897 w 3249535"/>
                <a:gd name="connsiteY8" fmla="*/ 416314 h 416314"/>
                <a:gd name="connsiteX9" fmla="*/ 1299391 w 3249535"/>
                <a:gd name="connsiteY9" fmla="*/ 416314 h 416314"/>
                <a:gd name="connsiteX10" fmla="*/ 1273632 w 3249535"/>
                <a:gd name="connsiteY10" fmla="*/ 416314 h 416314"/>
                <a:gd name="connsiteX11" fmla="*/ 881308 w 3249535"/>
                <a:gd name="connsiteY11" fmla="*/ 416314 h 416314"/>
                <a:gd name="connsiteX12" fmla="*/ 516643 w 3249535"/>
                <a:gd name="connsiteY12" fmla="*/ 416314 h 416314"/>
                <a:gd name="connsiteX13" fmla="*/ 418083 w 3249535"/>
                <a:gd name="connsiteY13" fmla="*/ 416314 h 416314"/>
                <a:gd name="connsiteX14" fmla="*/ 98560 w 3249535"/>
                <a:gd name="connsiteY14" fmla="*/ 416314 h 416314"/>
                <a:gd name="connsiteX15" fmla="*/ 0 w 3249535"/>
                <a:gd name="connsiteY15" fmla="*/ 416314 h 416314"/>
                <a:gd name="connsiteX16" fmla="*/ 0 w 3249535"/>
                <a:gd name="connsiteY16" fmla="*/ 280514 h 416314"/>
                <a:gd name="connsiteX17" fmla="*/ 0 w 3249535"/>
                <a:gd name="connsiteY17" fmla="*/ 230696 h 416314"/>
                <a:gd name="connsiteX18" fmla="*/ 0 w 3249535"/>
                <a:gd name="connsiteY18" fmla="*/ 191094 h 416314"/>
                <a:gd name="connsiteX19" fmla="*/ 0 w 3249535"/>
                <a:gd name="connsiteY19" fmla="*/ 133385 h 416314"/>
                <a:gd name="connsiteX20" fmla="*/ 788 w 3249535"/>
                <a:gd name="connsiteY20" fmla="*/ 133162 h 416314"/>
                <a:gd name="connsiteX21" fmla="*/ 91549 w 3249535"/>
                <a:gd name="connsiteY21" fmla="*/ 42158 h 416314"/>
                <a:gd name="connsiteX22" fmla="*/ 98560 w 3249535"/>
                <a:gd name="connsiteY22" fmla="*/ 1 h 416314"/>
                <a:gd name="connsiteX23" fmla="*/ 516643 w 3249535"/>
                <a:gd name="connsiteY23" fmla="*/ 1 h 416314"/>
                <a:gd name="connsiteX24" fmla="*/ 881308 w 3249535"/>
                <a:gd name="connsiteY24" fmla="*/ 1 h 416314"/>
                <a:gd name="connsiteX25" fmla="*/ 881308 w 3249535"/>
                <a:gd name="connsiteY25" fmla="*/ 0 h 416314"/>
                <a:gd name="connsiteX26" fmla="*/ 1299391 w 3249535"/>
                <a:gd name="connsiteY26" fmla="*/ 0 h 416314"/>
                <a:gd name="connsiteX27" fmla="*/ 1950144 w 3249535"/>
                <a:gd name="connsiteY27" fmla="*/ 0 h 416314"/>
                <a:gd name="connsiteX28" fmla="*/ 2368227 w 3249535"/>
                <a:gd name="connsiteY28" fmla="*/ 0 h 416314"/>
                <a:gd name="connsiteX29" fmla="*/ 2368227 w 3249535"/>
                <a:gd name="connsiteY29" fmla="*/ 1 h 416314"/>
                <a:gd name="connsiteX30" fmla="*/ 2732892 w 3249535"/>
                <a:gd name="connsiteY30" fmla="*/ 1 h 416314"/>
                <a:gd name="connsiteX31" fmla="*/ 3150975 w 3249535"/>
                <a:gd name="connsiteY31" fmla="*/ 1 h 416314"/>
                <a:gd name="connsiteX32" fmla="*/ 3157986 w 3249535"/>
                <a:gd name="connsiteY32" fmla="*/ 42158 h 416314"/>
                <a:gd name="connsiteX33" fmla="*/ 3248748 w 3249535"/>
                <a:gd name="connsiteY33" fmla="*/ 133162 h 416314"/>
                <a:gd name="connsiteX34" fmla="*/ 3249535 w 3249535"/>
                <a:gd name="connsiteY34" fmla="*/ 133385 h 416314"/>
                <a:gd name="connsiteX35" fmla="*/ 3249535 w 3249535"/>
                <a:gd name="connsiteY35" fmla="*/ 191094 h 416314"/>
                <a:gd name="connsiteX36" fmla="*/ 3249535 w 3249535"/>
                <a:gd name="connsiteY36" fmla="*/ 230696 h 416314"/>
                <a:gd name="connsiteX37" fmla="*/ 3249535 w 3249535"/>
                <a:gd name="connsiteY37" fmla="*/ 280514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49535" h="416314">
                  <a:moveTo>
                    <a:pt x="3249535" y="416314"/>
                  </a:moveTo>
                  <a:lnTo>
                    <a:pt x="3150975" y="416314"/>
                  </a:lnTo>
                  <a:lnTo>
                    <a:pt x="2831452" y="416314"/>
                  </a:lnTo>
                  <a:lnTo>
                    <a:pt x="2732892" y="416314"/>
                  </a:lnTo>
                  <a:lnTo>
                    <a:pt x="2368227" y="416314"/>
                  </a:lnTo>
                  <a:lnTo>
                    <a:pt x="1989980" y="416314"/>
                  </a:lnTo>
                  <a:lnTo>
                    <a:pt x="1950144" y="416314"/>
                  </a:lnTo>
                  <a:lnTo>
                    <a:pt x="1691715" y="416314"/>
                  </a:lnTo>
                  <a:lnTo>
                    <a:pt x="1571897" y="416314"/>
                  </a:lnTo>
                  <a:lnTo>
                    <a:pt x="1299391" y="416314"/>
                  </a:lnTo>
                  <a:lnTo>
                    <a:pt x="1273632" y="416314"/>
                  </a:lnTo>
                  <a:lnTo>
                    <a:pt x="881308" y="416314"/>
                  </a:lnTo>
                  <a:lnTo>
                    <a:pt x="516643" y="416314"/>
                  </a:lnTo>
                  <a:lnTo>
                    <a:pt x="418083" y="416314"/>
                  </a:lnTo>
                  <a:lnTo>
                    <a:pt x="98560" y="416314"/>
                  </a:lnTo>
                  <a:lnTo>
                    <a:pt x="0" y="416314"/>
                  </a:lnTo>
                  <a:lnTo>
                    <a:pt x="0" y="280514"/>
                  </a:lnTo>
                  <a:lnTo>
                    <a:pt x="0" y="230696"/>
                  </a:lnTo>
                  <a:lnTo>
                    <a:pt x="0" y="191094"/>
                  </a:lnTo>
                  <a:lnTo>
                    <a:pt x="0" y="133385"/>
                  </a:lnTo>
                  <a:lnTo>
                    <a:pt x="788" y="133162"/>
                  </a:lnTo>
                  <a:cubicBezTo>
                    <a:pt x="43969" y="116559"/>
                    <a:pt x="77489" y="83255"/>
                    <a:pt x="91549" y="42158"/>
                  </a:cubicBezTo>
                  <a:lnTo>
                    <a:pt x="98560" y="1"/>
                  </a:lnTo>
                  <a:lnTo>
                    <a:pt x="516643" y="1"/>
                  </a:lnTo>
                  <a:lnTo>
                    <a:pt x="881308" y="1"/>
                  </a:lnTo>
                  <a:lnTo>
                    <a:pt x="881308" y="0"/>
                  </a:lnTo>
                  <a:lnTo>
                    <a:pt x="1299391" y="0"/>
                  </a:lnTo>
                  <a:lnTo>
                    <a:pt x="1950144" y="0"/>
                  </a:lnTo>
                  <a:lnTo>
                    <a:pt x="2368227" y="0"/>
                  </a:lnTo>
                  <a:lnTo>
                    <a:pt x="2368227" y="1"/>
                  </a:lnTo>
                  <a:lnTo>
                    <a:pt x="2732892" y="1"/>
                  </a:lnTo>
                  <a:lnTo>
                    <a:pt x="3150975" y="1"/>
                  </a:lnTo>
                  <a:lnTo>
                    <a:pt x="3157986" y="42158"/>
                  </a:lnTo>
                  <a:cubicBezTo>
                    <a:pt x="3172047" y="83255"/>
                    <a:pt x="3205567" y="116559"/>
                    <a:pt x="3248748" y="133162"/>
                  </a:cubicBezTo>
                  <a:lnTo>
                    <a:pt x="3249535" y="133385"/>
                  </a:lnTo>
                  <a:lnTo>
                    <a:pt x="3249535" y="191094"/>
                  </a:lnTo>
                  <a:lnTo>
                    <a:pt x="3249535" y="230696"/>
                  </a:lnTo>
                  <a:lnTo>
                    <a:pt x="3249535" y="280514"/>
                  </a:lnTo>
                  <a:close/>
                </a:path>
              </a:pathLst>
            </a:custGeom>
            <a:solidFill>
              <a:srgbClr val="899BB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E17F08E5-BC72-46F6-8129-C5C113530633}"/>
                </a:ext>
              </a:extLst>
            </p:cNvPr>
            <p:cNvSpPr/>
            <p:nvPr/>
          </p:nvSpPr>
          <p:spPr>
            <a:xfrm rot="10800000" flipV="1">
              <a:off x="8531999" y="3188729"/>
              <a:ext cx="3249535" cy="416314"/>
            </a:xfrm>
            <a:custGeom>
              <a:avLst/>
              <a:gdLst>
                <a:gd name="connsiteX0" fmla="*/ 3249535 w 3249535"/>
                <a:gd name="connsiteY0" fmla="*/ 416314 h 416314"/>
                <a:gd name="connsiteX1" fmla="*/ 3150975 w 3249535"/>
                <a:gd name="connsiteY1" fmla="*/ 416314 h 416314"/>
                <a:gd name="connsiteX2" fmla="*/ 2831452 w 3249535"/>
                <a:gd name="connsiteY2" fmla="*/ 416314 h 416314"/>
                <a:gd name="connsiteX3" fmla="*/ 2732892 w 3249535"/>
                <a:gd name="connsiteY3" fmla="*/ 416314 h 416314"/>
                <a:gd name="connsiteX4" fmla="*/ 2368227 w 3249535"/>
                <a:gd name="connsiteY4" fmla="*/ 416314 h 416314"/>
                <a:gd name="connsiteX5" fmla="*/ 1989980 w 3249535"/>
                <a:gd name="connsiteY5" fmla="*/ 416314 h 416314"/>
                <a:gd name="connsiteX6" fmla="*/ 1950144 w 3249535"/>
                <a:gd name="connsiteY6" fmla="*/ 416314 h 416314"/>
                <a:gd name="connsiteX7" fmla="*/ 1691715 w 3249535"/>
                <a:gd name="connsiteY7" fmla="*/ 416314 h 416314"/>
                <a:gd name="connsiteX8" fmla="*/ 1571897 w 3249535"/>
                <a:gd name="connsiteY8" fmla="*/ 416314 h 416314"/>
                <a:gd name="connsiteX9" fmla="*/ 1299391 w 3249535"/>
                <a:gd name="connsiteY9" fmla="*/ 416314 h 416314"/>
                <a:gd name="connsiteX10" fmla="*/ 1273632 w 3249535"/>
                <a:gd name="connsiteY10" fmla="*/ 416314 h 416314"/>
                <a:gd name="connsiteX11" fmla="*/ 881308 w 3249535"/>
                <a:gd name="connsiteY11" fmla="*/ 416314 h 416314"/>
                <a:gd name="connsiteX12" fmla="*/ 516643 w 3249535"/>
                <a:gd name="connsiteY12" fmla="*/ 416314 h 416314"/>
                <a:gd name="connsiteX13" fmla="*/ 418083 w 3249535"/>
                <a:gd name="connsiteY13" fmla="*/ 416314 h 416314"/>
                <a:gd name="connsiteX14" fmla="*/ 98560 w 3249535"/>
                <a:gd name="connsiteY14" fmla="*/ 416314 h 416314"/>
                <a:gd name="connsiteX15" fmla="*/ 0 w 3249535"/>
                <a:gd name="connsiteY15" fmla="*/ 416314 h 416314"/>
                <a:gd name="connsiteX16" fmla="*/ 0 w 3249535"/>
                <a:gd name="connsiteY16" fmla="*/ 280514 h 416314"/>
                <a:gd name="connsiteX17" fmla="*/ 0 w 3249535"/>
                <a:gd name="connsiteY17" fmla="*/ 230696 h 416314"/>
                <a:gd name="connsiteX18" fmla="*/ 0 w 3249535"/>
                <a:gd name="connsiteY18" fmla="*/ 191094 h 416314"/>
                <a:gd name="connsiteX19" fmla="*/ 0 w 3249535"/>
                <a:gd name="connsiteY19" fmla="*/ 133385 h 416314"/>
                <a:gd name="connsiteX20" fmla="*/ 788 w 3249535"/>
                <a:gd name="connsiteY20" fmla="*/ 133162 h 416314"/>
                <a:gd name="connsiteX21" fmla="*/ 91549 w 3249535"/>
                <a:gd name="connsiteY21" fmla="*/ 42158 h 416314"/>
                <a:gd name="connsiteX22" fmla="*/ 98560 w 3249535"/>
                <a:gd name="connsiteY22" fmla="*/ 1 h 416314"/>
                <a:gd name="connsiteX23" fmla="*/ 516643 w 3249535"/>
                <a:gd name="connsiteY23" fmla="*/ 1 h 416314"/>
                <a:gd name="connsiteX24" fmla="*/ 881308 w 3249535"/>
                <a:gd name="connsiteY24" fmla="*/ 1 h 416314"/>
                <a:gd name="connsiteX25" fmla="*/ 881308 w 3249535"/>
                <a:gd name="connsiteY25" fmla="*/ 0 h 416314"/>
                <a:gd name="connsiteX26" fmla="*/ 1299391 w 3249535"/>
                <a:gd name="connsiteY26" fmla="*/ 0 h 416314"/>
                <a:gd name="connsiteX27" fmla="*/ 1950144 w 3249535"/>
                <a:gd name="connsiteY27" fmla="*/ 0 h 416314"/>
                <a:gd name="connsiteX28" fmla="*/ 2368227 w 3249535"/>
                <a:gd name="connsiteY28" fmla="*/ 0 h 416314"/>
                <a:gd name="connsiteX29" fmla="*/ 2368227 w 3249535"/>
                <a:gd name="connsiteY29" fmla="*/ 1 h 416314"/>
                <a:gd name="connsiteX30" fmla="*/ 2732892 w 3249535"/>
                <a:gd name="connsiteY30" fmla="*/ 1 h 416314"/>
                <a:gd name="connsiteX31" fmla="*/ 3150975 w 3249535"/>
                <a:gd name="connsiteY31" fmla="*/ 1 h 416314"/>
                <a:gd name="connsiteX32" fmla="*/ 3157986 w 3249535"/>
                <a:gd name="connsiteY32" fmla="*/ 42158 h 416314"/>
                <a:gd name="connsiteX33" fmla="*/ 3248748 w 3249535"/>
                <a:gd name="connsiteY33" fmla="*/ 133162 h 416314"/>
                <a:gd name="connsiteX34" fmla="*/ 3249535 w 3249535"/>
                <a:gd name="connsiteY34" fmla="*/ 133385 h 416314"/>
                <a:gd name="connsiteX35" fmla="*/ 3249535 w 3249535"/>
                <a:gd name="connsiteY35" fmla="*/ 191094 h 416314"/>
                <a:gd name="connsiteX36" fmla="*/ 3249535 w 3249535"/>
                <a:gd name="connsiteY36" fmla="*/ 230696 h 416314"/>
                <a:gd name="connsiteX37" fmla="*/ 3249535 w 3249535"/>
                <a:gd name="connsiteY37" fmla="*/ 280514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49535" h="416314">
                  <a:moveTo>
                    <a:pt x="3249535" y="416314"/>
                  </a:moveTo>
                  <a:lnTo>
                    <a:pt x="3150975" y="416314"/>
                  </a:lnTo>
                  <a:lnTo>
                    <a:pt x="2831452" y="416314"/>
                  </a:lnTo>
                  <a:lnTo>
                    <a:pt x="2732892" y="416314"/>
                  </a:lnTo>
                  <a:lnTo>
                    <a:pt x="2368227" y="416314"/>
                  </a:lnTo>
                  <a:lnTo>
                    <a:pt x="1989980" y="416314"/>
                  </a:lnTo>
                  <a:lnTo>
                    <a:pt x="1950144" y="416314"/>
                  </a:lnTo>
                  <a:lnTo>
                    <a:pt x="1691715" y="416314"/>
                  </a:lnTo>
                  <a:lnTo>
                    <a:pt x="1571897" y="416314"/>
                  </a:lnTo>
                  <a:lnTo>
                    <a:pt x="1299391" y="416314"/>
                  </a:lnTo>
                  <a:lnTo>
                    <a:pt x="1273632" y="416314"/>
                  </a:lnTo>
                  <a:lnTo>
                    <a:pt x="881308" y="416314"/>
                  </a:lnTo>
                  <a:lnTo>
                    <a:pt x="516643" y="416314"/>
                  </a:lnTo>
                  <a:lnTo>
                    <a:pt x="418083" y="416314"/>
                  </a:lnTo>
                  <a:lnTo>
                    <a:pt x="98560" y="416314"/>
                  </a:lnTo>
                  <a:lnTo>
                    <a:pt x="0" y="416314"/>
                  </a:lnTo>
                  <a:lnTo>
                    <a:pt x="0" y="280514"/>
                  </a:lnTo>
                  <a:lnTo>
                    <a:pt x="0" y="230696"/>
                  </a:lnTo>
                  <a:lnTo>
                    <a:pt x="0" y="191094"/>
                  </a:lnTo>
                  <a:lnTo>
                    <a:pt x="0" y="133385"/>
                  </a:lnTo>
                  <a:lnTo>
                    <a:pt x="788" y="133162"/>
                  </a:lnTo>
                  <a:cubicBezTo>
                    <a:pt x="43969" y="116559"/>
                    <a:pt x="77489" y="83255"/>
                    <a:pt x="91549" y="42158"/>
                  </a:cubicBezTo>
                  <a:lnTo>
                    <a:pt x="98560" y="1"/>
                  </a:lnTo>
                  <a:lnTo>
                    <a:pt x="516643" y="1"/>
                  </a:lnTo>
                  <a:lnTo>
                    <a:pt x="881308" y="1"/>
                  </a:lnTo>
                  <a:lnTo>
                    <a:pt x="881308" y="0"/>
                  </a:lnTo>
                  <a:lnTo>
                    <a:pt x="1299391" y="0"/>
                  </a:lnTo>
                  <a:lnTo>
                    <a:pt x="1950144" y="0"/>
                  </a:lnTo>
                  <a:lnTo>
                    <a:pt x="2368227" y="0"/>
                  </a:lnTo>
                  <a:lnTo>
                    <a:pt x="2368227" y="1"/>
                  </a:lnTo>
                  <a:lnTo>
                    <a:pt x="2732892" y="1"/>
                  </a:lnTo>
                  <a:lnTo>
                    <a:pt x="3150975" y="1"/>
                  </a:lnTo>
                  <a:lnTo>
                    <a:pt x="3157986" y="42158"/>
                  </a:lnTo>
                  <a:cubicBezTo>
                    <a:pt x="3172047" y="83255"/>
                    <a:pt x="3205567" y="116559"/>
                    <a:pt x="3248748" y="133162"/>
                  </a:cubicBezTo>
                  <a:lnTo>
                    <a:pt x="3249535" y="133385"/>
                  </a:lnTo>
                  <a:lnTo>
                    <a:pt x="3249535" y="191094"/>
                  </a:lnTo>
                  <a:lnTo>
                    <a:pt x="3249535" y="230696"/>
                  </a:lnTo>
                  <a:lnTo>
                    <a:pt x="3249535" y="280514"/>
                  </a:lnTo>
                  <a:close/>
                </a:path>
              </a:pathLst>
            </a:custGeom>
            <a:solidFill>
              <a:srgbClr val="899BB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F4F0A3-C790-4512-863D-21380C5E9060}"/>
                </a:ext>
              </a:extLst>
            </p:cNvPr>
            <p:cNvSpPr txBox="1"/>
            <p:nvPr/>
          </p:nvSpPr>
          <p:spPr>
            <a:xfrm>
              <a:off x="5409950" y="3269678"/>
              <a:ext cx="2749126" cy="284694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25400" dir="2700000" algn="tl">
                      <a:srgbClr val="000000">
                        <a:alpha val="18000"/>
                      </a:srgbClr>
                    </a:outerShdw>
                  </a:effectLst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이동 경로와 방문 시간</a:t>
              </a:r>
              <a:r>
                <a: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25400" dir="2700000" algn="tl">
                      <a:srgbClr val="000000">
                        <a:alpha val="18000"/>
                      </a:srgbClr>
                    </a:outerShdw>
                  </a:effectLst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25400" dir="2700000" algn="tl">
                      <a:srgbClr val="000000">
                        <a:alpha val="18000"/>
                      </a:srgbClr>
                    </a:outerShdw>
                  </a:effectLst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선호 업종을 반영한 추천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2700000" algn="tl">
                    <a:srgbClr val="000000">
                      <a:alpha val="18000"/>
                    </a:srgb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F92A01-9521-48E6-9C32-85A4570A25FA}"/>
                </a:ext>
              </a:extLst>
            </p:cNvPr>
            <p:cNvSpPr txBox="1"/>
            <p:nvPr/>
          </p:nvSpPr>
          <p:spPr>
            <a:xfrm>
              <a:off x="8723976" y="3269678"/>
              <a:ext cx="2865580" cy="284694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25400" dir="2700000" algn="tl">
                      <a:srgbClr val="000000">
                        <a:alpha val="18000"/>
                      </a:srgbClr>
                    </a:outerShdw>
                  </a:effectLst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가맹점 결제 데이터 기반 고객 선호 제휴 쿠폰 연계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2700000" algn="tl">
                    <a:srgbClr val="000000">
                      <a:alpha val="18000"/>
                    </a:srgb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32FD30-F279-4180-9FB6-01C7A427DD68}"/>
              </a:ext>
            </a:extLst>
          </p:cNvPr>
          <p:cNvGrpSpPr/>
          <p:nvPr/>
        </p:nvGrpSpPr>
        <p:grpSpPr>
          <a:xfrm>
            <a:off x="839416" y="4221088"/>
            <a:ext cx="10664460" cy="2215495"/>
            <a:chOff x="5159745" y="4459754"/>
            <a:chExt cx="6621791" cy="2215495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8931DF56-5605-4BEA-9BCA-FC4BB02A5530}"/>
                </a:ext>
              </a:extLst>
            </p:cNvPr>
            <p:cNvSpPr/>
            <p:nvPr/>
          </p:nvSpPr>
          <p:spPr>
            <a:xfrm flipV="1">
              <a:off x="10007130" y="4459754"/>
              <a:ext cx="299272" cy="445410"/>
            </a:xfrm>
            <a:custGeom>
              <a:avLst/>
              <a:gdLst>
                <a:gd name="connsiteX0" fmla="*/ 74818 w 299272"/>
                <a:gd name="connsiteY0" fmla="*/ 202732 h 445410"/>
                <a:gd name="connsiteX1" fmla="*/ 224454 w 299272"/>
                <a:gd name="connsiteY1" fmla="*/ 202732 h 445410"/>
                <a:gd name="connsiteX2" fmla="*/ 224454 w 299272"/>
                <a:gd name="connsiteY2" fmla="*/ 306237 h 445410"/>
                <a:gd name="connsiteX3" fmla="*/ 299272 w 299272"/>
                <a:gd name="connsiteY3" fmla="*/ 306237 h 445410"/>
                <a:gd name="connsiteX4" fmla="*/ 149636 w 299272"/>
                <a:gd name="connsiteY4" fmla="*/ 445410 h 445410"/>
                <a:gd name="connsiteX5" fmla="*/ 0 w 299272"/>
                <a:gd name="connsiteY5" fmla="*/ 306237 h 445410"/>
                <a:gd name="connsiteX6" fmla="*/ 74818 w 299272"/>
                <a:gd name="connsiteY6" fmla="*/ 306237 h 445410"/>
                <a:gd name="connsiteX7" fmla="*/ 74818 w 299272"/>
                <a:gd name="connsiteY7" fmla="*/ 123174 h 445410"/>
                <a:gd name="connsiteX8" fmla="*/ 224454 w 299272"/>
                <a:gd name="connsiteY8" fmla="*/ 123174 h 445410"/>
                <a:gd name="connsiteX9" fmla="*/ 224454 w 299272"/>
                <a:gd name="connsiteY9" fmla="*/ 171505 h 445410"/>
                <a:gd name="connsiteX10" fmla="*/ 74818 w 299272"/>
                <a:gd name="connsiteY10" fmla="*/ 171505 h 445410"/>
                <a:gd name="connsiteX11" fmla="*/ 74818 w 299272"/>
                <a:gd name="connsiteY11" fmla="*/ 56201 h 445410"/>
                <a:gd name="connsiteX12" fmla="*/ 224454 w 299272"/>
                <a:gd name="connsiteY12" fmla="*/ 56201 h 445410"/>
                <a:gd name="connsiteX13" fmla="*/ 224454 w 299272"/>
                <a:gd name="connsiteY13" fmla="*/ 91947 h 445410"/>
                <a:gd name="connsiteX14" fmla="*/ 74818 w 299272"/>
                <a:gd name="connsiteY14" fmla="*/ 91947 h 445410"/>
                <a:gd name="connsiteX15" fmla="*/ 74818 w 299272"/>
                <a:gd name="connsiteY15" fmla="*/ 0 h 445410"/>
                <a:gd name="connsiteX16" fmla="*/ 224454 w 299272"/>
                <a:gd name="connsiteY16" fmla="*/ 0 h 445410"/>
                <a:gd name="connsiteX17" fmla="*/ 224454 w 299272"/>
                <a:gd name="connsiteY17" fmla="*/ 24974 h 445410"/>
                <a:gd name="connsiteX18" fmla="*/ 74818 w 299272"/>
                <a:gd name="connsiteY18" fmla="*/ 24974 h 44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272" h="445410">
                  <a:moveTo>
                    <a:pt x="74818" y="202732"/>
                  </a:moveTo>
                  <a:lnTo>
                    <a:pt x="224454" y="202732"/>
                  </a:lnTo>
                  <a:lnTo>
                    <a:pt x="224454" y="306237"/>
                  </a:lnTo>
                  <a:lnTo>
                    <a:pt x="299272" y="306237"/>
                  </a:lnTo>
                  <a:lnTo>
                    <a:pt x="149636" y="445410"/>
                  </a:lnTo>
                  <a:lnTo>
                    <a:pt x="0" y="306237"/>
                  </a:lnTo>
                  <a:lnTo>
                    <a:pt x="74818" y="306237"/>
                  </a:lnTo>
                  <a:close/>
                  <a:moveTo>
                    <a:pt x="74818" y="123174"/>
                  </a:moveTo>
                  <a:lnTo>
                    <a:pt x="224454" y="123174"/>
                  </a:lnTo>
                  <a:lnTo>
                    <a:pt x="224454" y="171505"/>
                  </a:lnTo>
                  <a:lnTo>
                    <a:pt x="74818" y="171505"/>
                  </a:lnTo>
                  <a:close/>
                  <a:moveTo>
                    <a:pt x="74818" y="56201"/>
                  </a:moveTo>
                  <a:lnTo>
                    <a:pt x="224454" y="56201"/>
                  </a:lnTo>
                  <a:lnTo>
                    <a:pt x="224454" y="91947"/>
                  </a:lnTo>
                  <a:lnTo>
                    <a:pt x="74818" y="91947"/>
                  </a:lnTo>
                  <a:close/>
                  <a:moveTo>
                    <a:pt x="74818" y="0"/>
                  </a:moveTo>
                  <a:lnTo>
                    <a:pt x="224454" y="0"/>
                  </a:lnTo>
                  <a:lnTo>
                    <a:pt x="224454" y="24974"/>
                  </a:lnTo>
                  <a:lnTo>
                    <a:pt x="74818" y="2497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35000">
                  <a:srgbClr val="899BB1"/>
                </a:gs>
              </a:gsLst>
              <a:lin ang="16200000" scaled="0"/>
            </a:gradFill>
            <a:ln w="9525">
              <a:noFill/>
            </a:ln>
            <a:effectLst>
              <a:outerShdw blurRad="50800" dist="50800" dir="162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BB46E51-E53D-4434-9172-7D1D35075C5B}"/>
                </a:ext>
              </a:extLst>
            </p:cNvPr>
            <p:cNvSpPr/>
            <p:nvPr/>
          </p:nvSpPr>
          <p:spPr>
            <a:xfrm flipV="1">
              <a:off x="6634877" y="4459754"/>
              <a:ext cx="299272" cy="445410"/>
            </a:xfrm>
            <a:custGeom>
              <a:avLst/>
              <a:gdLst>
                <a:gd name="connsiteX0" fmla="*/ 74818 w 299272"/>
                <a:gd name="connsiteY0" fmla="*/ 202732 h 445410"/>
                <a:gd name="connsiteX1" fmla="*/ 224454 w 299272"/>
                <a:gd name="connsiteY1" fmla="*/ 202732 h 445410"/>
                <a:gd name="connsiteX2" fmla="*/ 224454 w 299272"/>
                <a:gd name="connsiteY2" fmla="*/ 306237 h 445410"/>
                <a:gd name="connsiteX3" fmla="*/ 299272 w 299272"/>
                <a:gd name="connsiteY3" fmla="*/ 306237 h 445410"/>
                <a:gd name="connsiteX4" fmla="*/ 149636 w 299272"/>
                <a:gd name="connsiteY4" fmla="*/ 445410 h 445410"/>
                <a:gd name="connsiteX5" fmla="*/ 0 w 299272"/>
                <a:gd name="connsiteY5" fmla="*/ 306237 h 445410"/>
                <a:gd name="connsiteX6" fmla="*/ 74818 w 299272"/>
                <a:gd name="connsiteY6" fmla="*/ 306237 h 445410"/>
                <a:gd name="connsiteX7" fmla="*/ 74818 w 299272"/>
                <a:gd name="connsiteY7" fmla="*/ 123174 h 445410"/>
                <a:gd name="connsiteX8" fmla="*/ 224454 w 299272"/>
                <a:gd name="connsiteY8" fmla="*/ 123174 h 445410"/>
                <a:gd name="connsiteX9" fmla="*/ 224454 w 299272"/>
                <a:gd name="connsiteY9" fmla="*/ 171505 h 445410"/>
                <a:gd name="connsiteX10" fmla="*/ 74818 w 299272"/>
                <a:gd name="connsiteY10" fmla="*/ 171505 h 445410"/>
                <a:gd name="connsiteX11" fmla="*/ 74818 w 299272"/>
                <a:gd name="connsiteY11" fmla="*/ 56201 h 445410"/>
                <a:gd name="connsiteX12" fmla="*/ 224454 w 299272"/>
                <a:gd name="connsiteY12" fmla="*/ 56201 h 445410"/>
                <a:gd name="connsiteX13" fmla="*/ 224454 w 299272"/>
                <a:gd name="connsiteY13" fmla="*/ 91947 h 445410"/>
                <a:gd name="connsiteX14" fmla="*/ 74818 w 299272"/>
                <a:gd name="connsiteY14" fmla="*/ 91947 h 445410"/>
                <a:gd name="connsiteX15" fmla="*/ 74818 w 299272"/>
                <a:gd name="connsiteY15" fmla="*/ 0 h 445410"/>
                <a:gd name="connsiteX16" fmla="*/ 224454 w 299272"/>
                <a:gd name="connsiteY16" fmla="*/ 0 h 445410"/>
                <a:gd name="connsiteX17" fmla="*/ 224454 w 299272"/>
                <a:gd name="connsiteY17" fmla="*/ 24974 h 445410"/>
                <a:gd name="connsiteX18" fmla="*/ 74818 w 299272"/>
                <a:gd name="connsiteY18" fmla="*/ 24974 h 44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272" h="445410">
                  <a:moveTo>
                    <a:pt x="74818" y="202732"/>
                  </a:moveTo>
                  <a:lnTo>
                    <a:pt x="224454" y="202732"/>
                  </a:lnTo>
                  <a:lnTo>
                    <a:pt x="224454" y="306237"/>
                  </a:lnTo>
                  <a:lnTo>
                    <a:pt x="299272" y="306237"/>
                  </a:lnTo>
                  <a:lnTo>
                    <a:pt x="149636" y="445410"/>
                  </a:lnTo>
                  <a:lnTo>
                    <a:pt x="0" y="306237"/>
                  </a:lnTo>
                  <a:lnTo>
                    <a:pt x="74818" y="306237"/>
                  </a:lnTo>
                  <a:close/>
                  <a:moveTo>
                    <a:pt x="74818" y="123174"/>
                  </a:moveTo>
                  <a:lnTo>
                    <a:pt x="224454" y="123174"/>
                  </a:lnTo>
                  <a:lnTo>
                    <a:pt x="224454" y="171505"/>
                  </a:lnTo>
                  <a:lnTo>
                    <a:pt x="74818" y="171505"/>
                  </a:lnTo>
                  <a:close/>
                  <a:moveTo>
                    <a:pt x="74818" y="56201"/>
                  </a:moveTo>
                  <a:lnTo>
                    <a:pt x="224454" y="56201"/>
                  </a:lnTo>
                  <a:lnTo>
                    <a:pt x="224454" y="91947"/>
                  </a:lnTo>
                  <a:lnTo>
                    <a:pt x="74818" y="91947"/>
                  </a:lnTo>
                  <a:close/>
                  <a:moveTo>
                    <a:pt x="74818" y="0"/>
                  </a:moveTo>
                  <a:lnTo>
                    <a:pt x="224454" y="0"/>
                  </a:lnTo>
                  <a:lnTo>
                    <a:pt x="224454" y="24974"/>
                  </a:lnTo>
                  <a:lnTo>
                    <a:pt x="74818" y="2497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35000">
                  <a:srgbClr val="899BB1"/>
                </a:gs>
              </a:gsLst>
              <a:lin ang="16200000" scaled="0"/>
            </a:gradFill>
            <a:ln w="9525">
              <a:noFill/>
            </a:ln>
            <a:effectLst>
              <a:outerShdw blurRad="50800" dist="50800" dir="162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52BA865-F3E6-49A1-A37B-BE0A95F717EC}"/>
                </a:ext>
              </a:extLst>
            </p:cNvPr>
            <p:cNvSpPr/>
            <p:nvPr/>
          </p:nvSpPr>
          <p:spPr>
            <a:xfrm rot="10800000">
              <a:off x="5159745" y="5041681"/>
              <a:ext cx="3249538" cy="1633568"/>
            </a:xfrm>
            <a:custGeom>
              <a:avLst/>
              <a:gdLst>
                <a:gd name="connsiteX0" fmla="*/ 3150977 w 3249538"/>
                <a:gd name="connsiteY0" fmla="*/ 1633568 h 1633568"/>
                <a:gd name="connsiteX1" fmla="*/ 2732894 w 3249538"/>
                <a:gd name="connsiteY1" fmla="*/ 1633568 h 1633568"/>
                <a:gd name="connsiteX2" fmla="*/ 2368229 w 3249538"/>
                <a:gd name="connsiteY2" fmla="*/ 1633568 h 1633568"/>
                <a:gd name="connsiteX3" fmla="*/ 1989982 w 3249538"/>
                <a:gd name="connsiteY3" fmla="*/ 1633568 h 1633568"/>
                <a:gd name="connsiteX4" fmla="*/ 1950146 w 3249538"/>
                <a:gd name="connsiteY4" fmla="*/ 1633568 h 1633568"/>
                <a:gd name="connsiteX5" fmla="*/ 1691717 w 3249538"/>
                <a:gd name="connsiteY5" fmla="*/ 1633568 h 1633568"/>
                <a:gd name="connsiteX6" fmla="*/ 1571899 w 3249538"/>
                <a:gd name="connsiteY6" fmla="*/ 1633568 h 1633568"/>
                <a:gd name="connsiteX7" fmla="*/ 1299393 w 3249538"/>
                <a:gd name="connsiteY7" fmla="*/ 1633568 h 1633568"/>
                <a:gd name="connsiteX8" fmla="*/ 1273634 w 3249538"/>
                <a:gd name="connsiteY8" fmla="*/ 1633568 h 1633568"/>
                <a:gd name="connsiteX9" fmla="*/ 881310 w 3249538"/>
                <a:gd name="connsiteY9" fmla="*/ 1633568 h 1633568"/>
                <a:gd name="connsiteX10" fmla="*/ 516645 w 3249538"/>
                <a:gd name="connsiteY10" fmla="*/ 1633568 h 1633568"/>
                <a:gd name="connsiteX11" fmla="*/ 98562 w 3249538"/>
                <a:gd name="connsiteY11" fmla="*/ 1633568 h 1633568"/>
                <a:gd name="connsiteX12" fmla="*/ 98763 w 3249538"/>
                <a:gd name="connsiteY12" fmla="*/ 1632360 h 1633568"/>
                <a:gd name="connsiteX13" fmla="*/ 790 w 3249538"/>
                <a:gd name="connsiteY13" fmla="*/ 1497990 h 1633568"/>
                <a:gd name="connsiteX14" fmla="*/ 2 w 3249538"/>
                <a:gd name="connsiteY14" fmla="*/ 1497768 h 1633568"/>
                <a:gd name="connsiteX15" fmla="*/ 2 w 3249538"/>
                <a:gd name="connsiteY15" fmla="*/ 1422618 h 1633568"/>
                <a:gd name="connsiteX16" fmla="*/ 2 w 3249538"/>
                <a:gd name="connsiteY16" fmla="*/ 1387406 h 1633568"/>
                <a:gd name="connsiteX17" fmla="*/ 2 w 3249538"/>
                <a:gd name="connsiteY17" fmla="*/ 1263581 h 1633568"/>
                <a:gd name="connsiteX18" fmla="*/ 0 w 3249538"/>
                <a:gd name="connsiteY18" fmla="*/ 1263571 h 1633568"/>
                <a:gd name="connsiteX19" fmla="*/ 0 w 3249538"/>
                <a:gd name="connsiteY19" fmla="*/ 235647 h 1633568"/>
                <a:gd name="connsiteX20" fmla="*/ 1 w 3249538"/>
                <a:gd name="connsiteY20" fmla="*/ 235647 h 1633568"/>
                <a:gd name="connsiteX21" fmla="*/ 1 w 3249538"/>
                <a:gd name="connsiteY21" fmla="*/ 230696 h 1633568"/>
                <a:gd name="connsiteX22" fmla="*/ 2 w 3249538"/>
                <a:gd name="connsiteY22" fmla="*/ 230696 h 1633568"/>
                <a:gd name="connsiteX23" fmla="*/ 2 w 3249538"/>
                <a:gd name="connsiteY23" fmla="*/ 133385 h 1633568"/>
                <a:gd name="connsiteX24" fmla="*/ 790 w 3249538"/>
                <a:gd name="connsiteY24" fmla="*/ 133162 h 1633568"/>
                <a:gd name="connsiteX25" fmla="*/ 91551 w 3249538"/>
                <a:gd name="connsiteY25" fmla="*/ 42158 h 1633568"/>
                <a:gd name="connsiteX26" fmla="*/ 98562 w 3249538"/>
                <a:gd name="connsiteY26" fmla="*/ 1 h 1633568"/>
                <a:gd name="connsiteX27" fmla="*/ 516645 w 3249538"/>
                <a:gd name="connsiteY27" fmla="*/ 1 h 1633568"/>
                <a:gd name="connsiteX28" fmla="*/ 881310 w 3249538"/>
                <a:gd name="connsiteY28" fmla="*/ 1 h 1633568"/>
                <a:gd name="connsiteX29" fmla="*/ 881310 w 3249538"/>
                <a:gd name="connsiteY29" fmla="*/ 0 h 1633568"/>
                <a:gd name="connsiteX30" fmla="*/ 1299393 w 3249538"/>
                <a:gd name="connsiteY30" fmla="*/ 0 h 1633568"/>
                <a:gd name="connsiteX31" fmla="*/ 1950146 w 3249538"/>
                <a:gd name="connsiteY31" fmla="*/ 0 h 1633568"/>
                <a:gd name="connsiteX32" fmla="*/ 2368229 w 3249538"/>
                <a:gd name="connsiteY32" fmla="*/ 0 h 1633568"/>
                <a:gd name="connsiteX33" fmla="*/ 2368229 w 3249538"/>
                <a:gd name="connsiteY33" fmla="*/ 1 h 1633568"/>
                <a:gd name="connsiteX34" fmla="*/ 2732894 w 3249538"/>
                <a:gd name="connsiteY34" fmla="*/ 1 h 1633568"/>
                <a:gd name="connsiteX35" fmla="*/ 3150977 w 3249538"/>
                <a:gd name="connsiteY35" fmla="*/ 1 h 1633568"/>
                <a:gd name="connsiteX36" fmla="*/ 3157988 w 3249538"/>
                <a:gd name="connsiteY36" fmla="*/ 42158 h 1633568"/>
                <a:gd name="connsiteX37" fmla="*/ 3248750 w 3249538"/>
                <a:gd name="connsiteY37" fmla="*/ 133162 h 1633568"/>
                <a:gd name="connsiteX38" fmla="*/ 3249537 w 3249538"/>
                <a:gd name="connsiteY38" fmla="*/ 133385 h 1633568"/>
                <a:gd name="connsiteX39" fmla="*/ 3249537 w 3249538"/>
                <a:gd name="connsiteY39" fmla="*/ 230696 h 1633568"/>
                <a:gd name="connsiteX40" fmla="*/ 3249538 w 3249538"/>
                <a:gd name="connsiteY40" fmla="*/ 230696 h 1633568"/>
                <a:gd name="connsiteX41" fmla="*/ 3249537 w 3249538"/>
                <a:gd name="connsiteY41" fmla="*/ 1143474 h 1633568"/>
                <a:gd name="connsiteX42" fmla="*/ 3249537 w 3249538"/>
                <a:gd name="connsiteY42" fmla="*/ 1263571 h 1633568"/>
                <a:gd name="connsiteX43" fmla="*/ 3249537 w 3249538"/>
                <a:gd name="connsiteY43" fmla="*/ 1267299 h 1633568"/>
                <a:gd name="connsiteX44" fmla="*/ 3249537 w 3249538"/>
                <a:gd name="connsiteY44" fmla="*/ 1302511 h 1633568"/>
                <a:gd name="connsiteX45" fmla="*/ 3249537 w 3249538"/>
                <a:gd name="connsiteY45" fmla="*/ 1387396 h 1633568"/>
                <a:gd name="connsiteX46" fmla="*/ 3249537 w 3249538"/>
                <a:gd name="connsiteY46" fmla="*/ 1422608 h 1633568"/>
                <a:gd name="connsiteX47" fmla="*/ 3249537 w 3249538"/>
                <a:gd name="connsiteY47" fmla="*/ 1426336 h 1633568"/>
                <a:gd name="connsiteX48" fmla="*/ 3249537 w 3249538"/>
                <a:gd name="connsiteY48" fmla="*/ 1497768 h 1633568"/>
                <a:gd name="connsiteX49" fmla="*/ 3248750 w 3249538"/>
                <a:gd name="connsiteY49" fmla="*/ 1497990 h 1633568"/>
                <a:gd name="connsiteX50" fmla="*/ 3150776 w 3249538"/>
                <a:gd name="connsiteY50" fmla="*/ 1632360 h 163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49538" h="1633568">
                  <a:moveTo>
                    <a:pt x="3150977" y="1633568"/>
                  </a:moveTo>
                  <a:lnTo>
                    <a:pt x="2732894" y="1633568"/>
                  </a:lnTo>
                  <a:lnTo>
                    <a:pt x="2368229" y="1633568"/>
                  </a:lnTo>
                  <a:lnTo>
                    <a:pt x="1989982" y="1633568"/>
                  </a:lnTo>
                  <a:lnTo>
                    <a:pt x="1950146" y="1633568"/>
                  </a:lnTo>
                  <a:lnTo>
                    <a:pt x="1691717" y="1633568"/>
                  </a:lnTo>
                  <a:lnTo>
                    <a:pt x="1571899" y="1633568"/>
                  </a:lnTo>
                  <a:lnTo>
                    <a:pt x="1299393" y="1633568"/>
                  </a:lnTo>
                  <a:lnTo>
                    <a:pt x="1273634" y="1633568"/>
                  </a:lnTo>
                  <a:lnTo>
                    <a:pt x="881310" y="1633568"/>
                  </a:lnTo>
                  <a:lnTo>
                    <a:pt x="516645" y="1633568"/>
                  </a:lnTo>
                  <a:lnTo>
                    <a:pt x="98562" y="1633568"/>
                  </a:lnTo>
                  <a:lnTo>
                    <a:pt x="98763" y="1632360"/>
                  </a:lnTo>
                  <a:cubicBezTo>
                    <a:pt x="98763" y="1571956"/>
                    <a:pt x="58365" y="1520129"/>
                    <a:pt x="790" y="1497990"/>
                  </a:cubicBezTo>
                  <a:lnTo>
                    <a:pt x="2" y="1497768"/>
                  </a:lnTo>
                  <a:lnTo>
                    <a:pt x="2" y="1422618"/>
                  </a:lnTo>
                  <a:lnTo>
                    <a:pt x="2" y="1387406"/>
                  </a:lnTo>
                  <a:lnTo>
                    <a:pt x="2" y="1263581"/>
                  </a:lnTo>
                  <a:lnTo>
                    <a:pt x="0" y="1263571"/>
                  </a:lnTo>
                  <a:lnTo>
                    <a:pt x="0" y="235647"/>
                  </a:lnTo>
                  <a:lnTo>
                    <a:pt x="1" y="235647"/>
                  </a:lnTo>
                  <a:lnTo>
                    <a:pt x="1" y="230696"/>
                  </a:lnTo>
                  <a:lnTo>
                    <a:pt x="2" y="230696"/>
                  </a:lnTo>
                  <a:lnTo>
                    <a:pt x="2" y="133385"/>
                  </a:lnTo>
                  <a:lnTo>
                    <a:pt x="790" y="133162"/>
                  </a:lnTo>
                  <a:cubicBezTo>
                    <a:pt x="43971" y="116559"/>
                    <a:pt x="77491" y="83255"/>
                    <a:pt x="91551" y="42158"/>
                  </a:cubicBezTo>
                  <a:lnTo>
                    <a:pt x="98562" y="1"/>
                  </a:lnTo>
                  <a:lnTo>
                    <a:pt x="516645" y="1"/>
                  </a:lnTo>
                  <a:lnTo>
                    <a:pt x="881310" y="1"/>
                  </a:lnTo>
                  <a:lnTo>
                    <a:pt x="881310" y="0"/>
                  </a:lnTo>
                  <a:lnTo>
                    <a:pt x="1299393" y="0"/>
                  </a:lnTo>
                  <a:lnTo>
                    <a:pt x="1950146" y="0"/>
                  </a:lnTo>
                  <a:lnTo>
                    <a:pt x="2368229" y="0"/>
                  </a:lnTo>
                  <a:lnTo>
                    <a:pt x="2368229" y="1"/>
                  </a:lnTo>
                  <a:lnTo>
                    <a:pt x="2732894" y="1"/>
                  </a:lnTo>
                  <a:lnTo>
                    <a:pt x="3150977" y="1"/>
                  </a:lnTo>
                  <a:lnTo>
                    <a:pt x="3157988" y="42158"/>
                  </a:lnTo>
                  <a:cubicBezTo>
                    <a:pt x="3172049" y="83255"/>
                    <a:pt x="3205569" y="116559"/>
                    <a:pt x="3248750" y="133162"/>
                  </a:cubicBezTo>
                  <a:lnTo>
                    <a:pt x="3249537" y="133385"/>
                  </a:lnTo>
                  <a:lnTo>
                    <a:pt x="3249537" y="230696"/>
                  </a:lnTo>
                  <a:lnTo>
                    <a:pt x="3249538" y="230696"/>
                  </a:lnTo>
                  <a:lnTo>
                    <a:pt x="3249537" y="1143474"/>
                  </a:lnTo>
                  <a:lnTo>
                    <a:pt x="3249537" y="1263571"/>
                  </a:lnTo>
                  <a:lnTo>
                    <a:pt x="3249537" y="1267299"/>
                  </a:lnTo>
                  <a:lnTo>
                    <a:pt x="3249537" y="1302511"/>
                  </a:lnTo>
                  <a:lnTo>
                    <a:pt x="3249537" y="1387396"/>
                  </a:lnTo>
                  <a:lnTo>
                    <a:pt x="3249537" y="1422608"/>
                  </a:lnTo>
                  <a:lnTo>
                    <a:pt x="3249537" y="1426336"/>
                  </a:lnTo>
                  <a:lnTo>
                    <a:pt x="3249537" y="1497768"/>
                  </a:lnTo>
                  <a:lnTo>
                    <a:pt x="3248750" y="1497990"/>
                  </a:lnTo>
                  <a:cubicBezTo>
                    <a:pt x="3191175" y="1520129"/>
                    <a:pt x="3150776" y="1571956"/>
                    <a:pt x="3150776" y="1632360"/>
                  </a:cubicBezTo>
                  <a:close/>
                </a:path>
              </a:pathLst>
            </a:custGeom>
            <a:solidFill>
              <a:srgbClr val="ECF0F4"/>
            </a:solidFill>
            <a:ln w="9525">
              <a:noFill/>
            </a:ln>
            <a:effectLst>
              <a:outerShdw blurRad="25400" dist="38100" dir="5400000" sx="99000" sy="99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D44DE70-2348-4B2B-8785-AC3E54B3788D}"/>
                </a:ext>
              </a:extLst>
            </p:cNvPr>
            <p:cNvSpPr/>
            <p:nvPr/>
          </p:nvSpPr>
          <p:spPr>
            <a:xfrm rot="10800000">
              <a:off x="5159746" y="4634984"/>
              <a:ext cx="3249535" cy="416314"/>
            </a:xfrm>
            <a:custGeom>
              <a:avLst/>
              <a:gdLst>
                <a:gd name="connsiteX0" fmla="*/ 3249535 w 3249535"/>
                <a:gd name="connsiteY0" fmla="*/ 416314 h 416314"/>
                <a:gd name="connsiteX1" fmla="*/ 3150975 w 3249535"/>
                <a:gd name="connsiteY1" fmla="*/ 416314 h 416314"/>
                <a:gd name="connsiteX2" fmla="*/ 2831452 w 3249535"/>
                <a:gd name="connsiteY2" fmla="*/ 416314 h 416314"/>
                <a:gd name="connsiteX3" fmla="*/ 2732892 w 3249535"/>
                <a:gd name="connsiteY3" fmla="*/ 416314 h 416314"/>
                <a:gd name="connsiteX4" fmla="*/ 2368227 w 3249535"/>
                <a:gd name="connsiteY4" fmla="*/ 416314 h 416314"/>
                <a:gd name="connsiteX5" fmla="*/ 1989980 w 3249535"/>
                <a:gd name="connsiteY5" fmla="*/ 416314 h 416314"/>
                <a:gd name="connsiteX6" fmla="*/ 1950144 w 3249535"/>
                <a:gd name="connsiteY6" fmla="*/ 416314 h 416314"/>
                <a:gd name="connsiteX7" fmla="*/ 1691715 w 3249535"/>
                <a:gd name="connsiteY7" fmla="*/ 416314 h 416314"/>
                <a:gd name="connsiteX8" fmla="*/ 1571897 w 3249535"/>
                <a:gd name="connsiteY8" fmla="*/ 416314 h 416314"/>
                <a:gd name="connsiteX9" fmla="*/ 1299391 w 3249535"/>
                <a:gd name="connsiteY9" fmla="*/ 416314 h 416314"/>
                <a:gd name="connsiteX10" fmla="*/ 1273632 w 3249535"/>
                <a:gd name="connsiteY10" fmla="*/ 416314 h 416314"/>
                <a:gd name="connsiteX11" fmla="*/ 881308 w 3249535"/>
                <a:gd name="connsiteY11" fmla="*/ 416314 h 416314"/>
                <a:gd name="connsiteX12" fmla="*/ 516643 w 3249535"/>
                <a:gd name="connsiteY12" fmla="*/ 416314 h 416314"/>
                <a:gd name="connsiteX13" fmla="*/ 418083 w 3249535"/>
                <a:gd name="connsiteY13" fmla="*/ 416314 h 416314"/>
                <a:gd name="connsiteX14" fmla="*/ 98560 w 3249535"/>
                <a:gd name="connsiteY14" fmla="*/ 416314 h 416314"/>
                <a:gd name="connsiteX15" fmla="*/ 0 w 3249535"/>
                <a:gd name="connsiteY15" fmla="*/ 416314 h 416314"/>
                <a:gd name="connsiteX16" fmla="*/ 0 w 3249535"/>
                <a:gd name="connsiteY16" fmla="*/ 280514 h 416314"/>
                <a:gd name="connsiteX17" fmla="*/ 0 w 3249535"/>
                <a:gd name="connsiteY17" fmla="*/ 230696 h 416314"/>
                <a:gd name="connsiteX18" fmla="*/ 0 w 3249535"/>
                <a:gd name="connsiteY18" fmla="*/ 191094 h 416314"/>
                <a:gd name="connsiteX19" fmla="*/ 0 w 3249535"/>
                <a:gd name="connsiteY19" fmla="*/ 133385 h 416314"/>
                <a:gd name="connsiteX20" fmla="*/ 788 w 3249535"/>
                <a:gd name="connsiteY20" fmla="*/ 133162 h 416314"/>
                <a:gd name="connsiteX21" fmla="*/ 91549 w 3249535"/>
                <a:gd name="connsiteY21" fmla="*/ 42158 h 416314"/>
                <a:gd name="connsiteX22" fmla="*/ 98560 w 3249535"/>
                <a:gd name="connsiteY22" fmla="*/ 1 h 416314"/>
                <a:gd name="connsiteX23" fmla="*/ 516643 w 3249535"/>
                <a:gd name="connsiteY23" fmla="*/ 1 h 416314"/>
                <a:gd name="connsiteX24" fmla="*/ 881308 w 3249535"/>
                <a:gd name="connsiteY24" fmla="*/ 1 h 416314"/>
                <a:gd name="connsiteX25" fmla="*/ 881308 w 3249535"/>
                <a:gd name="connsiteY25" fmla="*/ 0 h 416314"/>
                <a:gd name="connsiteX26" fmla="*/ 1299391 w 3249535"/>
                <a:gd name="connsiteY26" fmla="*/ 0 h 416314"/>
                <a:gd name="connsiteX27" fmla="*/ 1950144 w 3249535"/>
                <a:gd name="connsiteY27" fmla="*/ 0 h 416314"/>
                <a:gd name="connsiteX28" fmla="*/ 2368227 w 3249535"/>
                <a:gd name="connsiteY28" fmla="*/ 0 h 416314"/>
                <a:gd name="connsiteX29" fmla="*/ 2368227 w 3249535"/>
                <a:gd name="connsiteY29" fmla="*/ 1 h 416314"/>
                <a:gd name="connsiteX30" fmla="*/ 2732892 w 3249535"/>
                <a:gd name="connsiteY30" fmla="*/ 1 h 416314"/>
                <a:gd name="connsiteX31" fmla="*/ 3150975 w 3249535"/>
                <a:gd name="connsiteY31" fmla="*/ 1 h 416314"/>
                <a:gd name="connsiteX32" fmla="*/ 3157986 w 3249535"/>
                <a:gd name="connsiteY32" fmla="*/ 42158 h 416314"/>
                <a:gd name="connsiteX33" fmla="*/ 3248748 w 3249535"/>
                <a:gd name="connsiteY33" fmla="*/ 133162 h 416314"/>
                <a:gd name="connsiteX34" fmla="*/ 3249535 w 3249535"/>
                <a:gd name="connsiteY34" fmla="*/ 133385 h 416314"/>
                <a:gd name="connsiteX35" fmla="*/ 3249535 w 3249535"/>
                <a:gd name="connsiteY35" fmla="*/ 191094 h 416314"/>
                <a:gd name="connsiteX36" fmla="*/ 3249535 w 3249535"/>
                <a:gd name="connsiteY36" fmla="*/ 230696 h 416314"/>
                <a:gd name="connsiteX37" fmla="*/ 3249535 w 3249535"/>
                <a:gd name="connsiteY37" fmla="*/ 280514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49535" h="416314">
                  <a:moveTo>
                    <a:pt x="3249535" y="416314"/>
                  </a:moveTo>
                  <a:lnTo>
                    <a:pt x="3150975" y="416314"/>
                  </a:lnTo>
                  <a:lnTo>
                    <a:pt x="2831452" y="416314"/>
                  </a:lnTo>
                  <a:lnTo>
                    <a:pt x="2732892" y="416314"/>
                  </a:lnTo>
                  <a:lnTo>
                    <a:pt x="2368227" y="416314"/>
                  </a:lnTo>
                  <a:lnTo>
                    <a:pt x="1989980" y="416314"/>
                  </a:lnTo>
                  <a:lnTo>
                    <a:pt x="1950144" y="416314"/>
                  </a:lnTo>
                  <a:lnTo>
                    <a:pt x="1691715" y="416314"/>
                  </a:lnTo>
                  <a:lnTo>
                    <a:pt x="1571897" y="416314"/>
                  </a:lnTo>
                  <a:lnTo>
                    <a:pt x="1299391" y="416314"/>
                  </a:lnTo>
                  <a:lnTo>
                    <a:pt x="1273632" y="416314"/>
                  </a:lnTo>
                  <a:lnTo>
                    <a:pt x="881308" y="416314"/>
                  </a:lnTo>
                  <a:lnTo>
                    <a:pt x="516643" y="416314"/>
                  </a:lnTo>
                  <a:lnTo>
                    <a:pt x="418083" y="416314"/>
                  </a:lnTo>
                  <a:lnTo>
                    <a:pt x="98560" y="416314"/>
                  </a:lnTo>
                  <a:lnTo>
                    <a:pt x="0" y="416314"/>
                  </a:lnTo>
                  <a:lnTo>
                    <a:pt x="0" y="280514"/>
                  </a:lnTo>
                  <a:lnTo>
                    <a:pt x="0" y="230696"/>
                  </a:lnTo>
                  <a:lnTo>
                    <a:pt x="0" y="191094"/>
                  </a:lnTo>
                  <a:lnTo>
                    <a:pt x="0" y="133385"/>
                  </a:lnTo>
                  <a:lnTo>
                    <a:pt x="788" y="133162"/>
                  </a:lnTo>
                  <a:cubicBezTo>
                    <a:pt x="43969" y="116559"/>
                    <a:pt x="77489" y="83255"/>
                    <a:pt x="91549" y="42158"/>
                  </a:cubicBezTo>
                  <a:lnTo>
                    <a:pt x="98560" y="1"/>
                  </a:lnTo>
                  <a:lnTo>
                    <a:pt x="516643" y="1"/>
                  </a:lnTo>
                  <a:lnTo>
                    <a:pt x="881308" y="1"/>
                  </a:lnTo>
                  <a:lnTo>
                    <a:pt x="881308" y="0"/>
                  </a:lnTo>
                  <a:lnTo>
                    <a:pt x="1299391" y="0"/>
                  </a:lnTo>
                  <a:lnTo>
                    <a:pt x="1950144" y="0"/>
                  </a:lnTo>
                  <a:lnTo>
                    <a:pt x="2368227" y="0"/>
                  </a:lnTo>
                  <a:lnTo>
                    <a:pt x="2368227" y="1"/>
                  </a:lnTo>
                  <a:lnTo>
                    <a:pt x="2732892" y="1"/>
                  </a:lnTo>
                  <a:lnTo>
                    <a:pt x="3150975" y="1"/>
                  </a:lnTo>
                  <a:lnTo>
                    <a:pt x="3157986" y="42158"/>
                  </a:lnTo>
                  <a:cubicBezTo>
                    <a:pt x="3172047" y="83255"/>
                    <a:pt x="3205567" y="116559"/>
                    <a:pt x="3248748" y="133162"/>
                  </a:cubicBezTo>
                  <a:lnTo>
                    <a:pt x="3249535" y="133385"/>
                  </a:lnTo>
                  <a:lnTo>
                    <a:pt x="3249535" y="191094"/>
                  </a:lnTo>
                  <a:lnTo>
                    <a:pt x="3249535" y="230696"/>
                  </a:lnTo>
                  <a:lnTo>
                    <a:pt x="3249535" y="280514"/>
                  </a:lnTo>
                  <a:close/>
                </a:path>
              </a:pathLst>
            </a:custGeom>
            <a:solidFill>
              <a:srgbClr val="899BB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23937-6041-4F27-9733-889BB3B1B0EC}"/>
                </a:ext>
              </a:extLst>
            </p:cNvPr>
            <p:cNvSpPr txBox="1"/>
            <p:nvPr/>
          </p:nvSpPr>
          <p:spPr>
            <a:xfrm>
              <a:off x="5282462" y="5124919"/>
              <a:ext cx="3004102" cy="1512658"/>
            </a:xfrm>
            <a:prstGeom prst="rect">
              <a:avLst/>
            </a:prstGeom>
            <a:noFill/>
          </p:spPr>
          <p:txBody>
            <a:bodyPr wrap="square" lIns="90000" tIns="0" rIns="90000" bIns="46800" rtlCol="0" anchor="t">
              <a:spAutoFit/>
            </a:bodyPr>
            <a:lstStyle/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가명정보 기반 데이터 결합 체계 구축</a:t>
              </a: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en-US" altLang="ko-KR" sz="1200" i="0" strike="noStrike" kern="1200" cap="none" spc="-60" normalizeH="0" baseline="0" noProof="0" dirty="0" err="1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Travely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Pass 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카드 결제 데이터를 중심으로 국적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체류 특성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소비 유형 등 가명정보 단위의 데이터 결합 체계를 구축</a:t>
              </a:r>
            </a:p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분석 가능한 데이터 자산화</a:t>
              </a: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개인 식별 없이도 국가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소비 유형</a:t>
              </a:r>
              <a:r>
                <a:rPr kumimoji="0" lang="en-US" altLang="ko-KR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i="0" strike="noStrike" kern="1200" cap="none" spc="-60" normalizeH="0" baseline="0" noProof="0" dirty="0" err="1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상권별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소비 특성 분석이 가능한 구조화된 데이터 자산으로 전환</a:t>
              </a:r>
            </a:p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관광 데이터 인프라로의 확장</a:t>
              </a:r>
              <a:r>
                <a:rPr kumimoji="0" lang="en-US" altLang="ko-KR" sz="1200" b="1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i="0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단순 결제 수단을 넘어 관광객 이해와 전략 수립을 위한 데이터 기반 인프라로 단계적 진화</a:t>
              </a: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1FB516E-B5FF-47F7-B179-03E1BA38F2CC}"/>
                </a:ext>
              </a:extLst>
            </p:cNvPr>
            <p:cNvSpPr/>
            <p:nvPr/>
          </p:nvSpPr>
          <p:spPr>
            <a:xfrm rot="10800000">
              <a:off x="8531998" y="5041681"/>
              <a:ext cx="3249538" cy="1633568"/>
            </a:xfrm>
            <a:custGeom>
              <a:avLst/>
              <a:gdLst>
                <a:gd name="connsiteX0" fmla="*/ 3150977 w 3249538"/>
                <a:gd name="connsiteY0" fmla="*/ 1633568 h 1633568"/>
                <a:gd name="connsiteX1" fmla="*/ 2732894 w 3249538"/>
                <a:gd name="connsiteY1" fmla="*/ 1633568 h 1633568"/>
                <a:gd name="connsiteX2" fmla="*/ 2368229 w 3249538"/>
                <a:gd name="connsiteY2" fmla="*/ 1633568 h 1633568"/>
                <a:gd name="connsiteX3" fmla="*/ 1989982 w 3249538"/>
                <a:gd name="connsiteY3" fmla="*/ 1633568 h 1633568"/>
                <a:gd name="connsiteX4" fmla="*/ 1950146 w 3249538"/>
                <a:gd name="connsiteY4" fmla="*/ 1633568 h 1633568"/>
                <a:gd name="connsiteX5" fmla="*/ 1691717 w 3249538"/>
                <a:gd name="connsiteY5" fmla="*/ 1633568 h 1633568"/>
                <a:gd name="connsiteX6" fmla="*/ 1571899 w 3249538"/>
                <a:gd name="connsiteY6" fmla="*/ 1633568 h 1633568"/>
                <a:gd name="connsiteX7" fmla="*/ 1299393 w 3249538"/>
                <a:gd name="connsiteY7" fmla="*/ 1633568 h 1633568"/>
                <a:gd name="connsiteX8" fmla="*/ 1273634 w 3249538"/>
                <a:gd name="connsiteY8" fmla="*/ 1633568 h 1633568"/>
                <a:gd name="connsiteX9" fmla="*/ 881310 w 3249538"/>
                <a:gd name="connsiteY9" fmla="*/ 1633568 h 1633568"/>
                <a:gd name="connsiteX10" fmla="*/ 516645 w 3249538"/>
                <a:gd name="connsiteY10" fmla="*/ 1633568 h 1633568"/>
                <a:gd name="connsiteX11" fmla="*/ 98562 w 3249538"/>
                <a:gd name="connsiteY11" fmla="*/ 1633568 h 1633568"/>
                <a:gd name="connsiteX12" fmla="*/ 98763 w 3249538"/>
                <a:gd name="connsiteY12" fmla="*/ 1632360 h 1633568"/>
                <a:gd name="connsiteX13" fmla="*/ 790 w 3249538"/>
                <a:gd name="connsiteY13" fmla="*/ 1497990 h 1633568"/>
                <a:gd name="connsiteX14" fmla="*/ 2 w 3249538"/>
                <a:gd name="connsiteY14" fmla="*/ 1497768 h 1633568"/>
                <a:gd name="connsiteX15" fmla="*/ 2 w 3249538"/>
                <a:gd name="connsiteY15" fmla="*/ 1422618 h 1633568"/>
                <a:gd name="connsiteX16" fmla="*/ 2 w 3249538"/>
                <a:gd name="connsiteY16" fmla="*/ 1387406 h 1633568"/>
                <a:gd name="connsiteX17" fmla="*/ 2 w 3249538"/>
                <a:gd name="connsiteY17" fmla="*/ 1263581 h 1633568"/>
                <a:gd name="connsiteX18" fmla="*/ 0 w 3249538"/>
                <a:gd name="connsiteY18" fmla="*/ 1263571 h 1633568"/>
                <a:gd name="connsiteX19" fmla="*/ 0 w 3249538"/>
                <a:gd name="connsiteY19" fmla="*/ 235647 h 1633568"/>
                <a:gd name="connsiteX20" fmla="*/ 1 w 3249538"/>
                <a:gd name="connsiteY20" fmla="*/ 235647 h 1633568"/>
                <a:gd name="connsiteX21" fmla="*/ 1 w 3249538"/>
                <a:gd name="connsiteY21" fmla="*/ 230696 h 1633568"/>
                <a:gd name="connsiteX22" fmla="*/ 2 w 3249538"/>
                <a:gd name="connsiteY22" fmla="*/ 230696 h 1633568"/>
                <a:gd name="connsiteX23" fmla="*/ 2 w 3249538"/>
                <a:gd name="connsiteY23" fmla="*/ 133385 h 1633568"/>
                <a:gd name="connsiteX24" fmla="*/ 790 w 3249538"/>
                <a:gd name="connsiteY24" fmla="*/ 133162 h 1633568"/>
                <a:gd name="connsiteX25" fmla="*/ 91551 w 3249538"/>
                <a:gd name="connsiteY25" fmla="*/ 42158 h 1633568"/>
                <a:gd name="connsiteX26" fmla="*/ 98562 w 3249538"/>
                <a:gd name="connsiteY26" fmla="*/ 1 h 1633568"/>
                <a:gd name="connsiteX27" fmla="*/ 516645 w 3249538"/>
                <a:gd name="connsiteY27" fmla="*/ 1 h 1633568"/>
                <a:gd name="connsiteX28" fmla="*/ 881310 w 3249538"/>
                <a:gd name="connsiteY28" fmla="*/ 1 h 1633568"/>
                <a:gd name="connsiteX29" fmla="*/ 881310 w 3249538"/>
                <a:gd name="connsiteY29" fmla="*/ 0 h 1633568"/>
                <a:gd name="connsiteX30" fmla="*/ 1299393 w 3249538"/>
                <a:gd name="connsiteY30" fmla="*/ 0 h 1633568"/>
                <a:gd name="connsiteX31" fmla="*/ 1950146 w 3249538"/>
                <a:gd name="connsiteY31" fmla="*/ 0 h 1633568"/>
                <a:gd name="connsiteX32" fmla="*/ 2368229 w 3249538"/>
                <a:gd name="connsiteY32" fmla="*/ 0 h 1633568"/>
                <a:gd name="connsiteX33" fmla="*/ 2368229 w 3249538"/>
                <a:gd name="connsiteY33" fmla="*/ 1 h 1633568"/>
                <a:gd name="connsiteX34" fmla="*/ 2732894 w 3249538"/>
                <a:gd name="connsiteY34" fmla="*/ 1 h 1633568"/>
                <a:gd name="connsiteX35" fmla="*/ 3150977 w 3249538"/>
                <a:gd name="connsiteY35" fmla="*/ 1 h 1633568"/>
                <a:gd name="connsiteX36" fmla="*/ 3157988 w 3249538"/>
                <a:gd name="connsiteY36" fmla="*/ 42158 h 1633568"/>
                <a:gd name="connsiteX37" fmla="*/ 3248750 w 3249538"/>
                <a:gd name="connsiteY37" fmla="*/ 133162 h 1633568"/>
                <a:gd name="connsiteX38" fmla="*/ 3249537 w 3249538"/>
                <a:gd name="connsiteY38" fmla="*/ 133385 h 1633568"/>
                <a:gd name="connsiteX39" fmla="*/ 3249537 w 3249538"/>
                <a:gd name="connsiteY39" fmla="*/ 230696 h 1633568"/>
                <a:gd name="connsiteX40" fmla="*/ 3249538 w 3249538"/>
                <a:gd name="connsiteY40" fmla="*/ 230696 h 1633568"/>
                <a:gd name="connsiteX41" fmla="*/ 3249537 w 3249538"/>
                <a:gd name="connsiteY41" fmla="*/ 1143474 h 1633568"/>
                <a:gd name="connsiteX42" fmla="*/ 3249537 w 3249538"/>
                <a:gd name="connsiteY42" fmla="*/ 1263571 h 1633568"/>
                <a:gd name="connsiteX43" fmla="*/ 3249537 w 3249538"/>
                <a:gd name="connsiteY43" fmla="*/ 1267299 h 1633568"/>
                <a:gd name="connsiteX44" fmla="*/ 3249537 w 3249538"/>
                <a:gd name="connsiteY44" fmla="*/ 1302511 h 1633568"/>
                <a:gd name="connsiteX45" fmla="*/ 3249537 w 3249538"/>
                <a:gd name="connsiteY45" fmla="*/ 1387396 h 1633568"/>
                <a:gd name="connsiteX46" fmla="*/ 3249537 w 3249538"/>
                <a:gd name="connsiteY46" fmla="*/ 1422608 h 1633568"/>
                <a:gd name="connsiteX47" fmla="*/ 3249537 w 3249538"/>
                <a:gd name="connsiteY47" fmla="*/ 1426336 h 1633568"/>
                <a:gd name="connsiteX48" fmla="*/ 3249537 w 3249538"/>
                <a:gd name="connsiteY48" fmla="*/ 1497768 h 1633568"/>
                <a:gd name="connsiteX49" fmla="*/ 3248750 w 3249538"/>
                <a:gd name="connsiteY49" fmla="*/ 1497990 h 1633568"/>
                <a:gd name="connsiteX50" fmla="*/ 3150776 w 3249538"/>
                <a:gd name="connsiteY50" fmla="*/ 1632360 h 163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49538" h="1633568">
                  <a:moveTo>
                    <a:pt x="3150977" y="1633568"/>
                  </a:moveTo>
                  <a:lnTo>
                    <a:pt x="2732894" y="1633568"/>
                  </a:lnTo>
                  <a:lnTo>
                    <a:pt x="2368229" y="1633568"/>
                  </a:lnTo>
                  <a:lnTo>
                    <a:pt x="1989982" y="1633568"/>
                  </a:lnTo>
                  <a:lnTo>
                    <a:pt x="1950146" y="1633568"/>
                  </a:lnTo>
                  <a:lnTo>
                    <a:pt x="1691717" y="1633568"/>
                  </a:lnTo>
                  <a:lnTo>
                    <a:pt x="1571899" y="1633568"/>
                  </a:lnTo>
                  <a:lnTo>
                    <a:pt x="1299393" y="1633568"/>
                  </a:lnTo>
                  <a:lnTo>
                    <a:pt x="1273634" y="1633568"/>
                  </a:lnTo>
                  <a:lnTo>
                    <a:pt x="881310" y="1633568"/>
                  </a:lnTo>
                  <a:lnTo>
                    <a:pt x="516645" y="1633568"/>
                  </a:lnTo>
                  <a:lnTo>
                    <a:pt x="98562" y="1633568"/>
                  </a:lnTo>
                  <a:lnTo>
                    <a:pt x="98763" y="1632360"/>
                  </a:lnTo>
                  <a:cubicBezTo>
                    <a:pt x="98763" y="1571956"/>
                    <a:pt x="58365" y="1520129"/>
                    <a:pt x="790" y="1497990"/>
                  </a:cubicBezTo>
                  <a:lnTo>
                    <a:pt x="2" y="1497768"/>
                  </a:lnTo>
                  <a:lnTo>
                    <a:pt x="2" y="1422618"/>
                  </a:lnTo>
                  <a:lnTo>
                    <a:pt x="2" y="1387406"/>
                  </a:lnTo>
                  <a:lnTo>
                    <a:pt x="2" y="1263581"/>
                  </a:lnTo>
                  <a:lnTo>
                    <a:pt x="0" y="1263571"/>
                  </a:lnTo>
                  <a:lnTo>
                    <a:pt x="0" y="235647"/>
                  </a:lnTo>
                  <a:lnTo>
                    <a:pt x="1" y="235647"/>
                  </a:lnTo>
                  <a:lnTo>
                    <a:pt x="1" y="230696"/>
                  </a:lnTo>
                  <a:lnTo>
                    <a:pt x="2" y="230696"/>
                  </a:lnTo>
                  <a:lnTo>
                    <a:pt x="2" y="133385"/>
                  </a:lnTo>
                  <a:lnTo>
                    <a:pt x="790" y="133162"/>
                  </a:lnTo>
                  <a:cubicBezTo>
                    <a:pt x="43971" y="116559"/>
                    <a:pt x="77491" y="83255"/>
                    <a:pt x="91551" y="42158"/>
                  </a:cubicBezTo>
                  <a:lnTo>
                    <a:pt x="98562" y="1"/>
                  </a:lnTo>
                  <a:lnTo>
                    <a:pt x="516645" y="1"/>
                  </a:lnTo>
                  <a:lnTo>
                    <a:pt x="881310" y="1"/>
                  </a:lnTo>
                  <a:lnTo>
                    <a:pt x="881310" y="0"/>
                  </a:lnTo>
                  <a:lnTo>
                    <a:pt x="1299393" y="0"/>
                  </a:lnTo>
                  <a:lnTo>
                    <a:pt x="1950146" y="0"/>
                  </a:lnTo>
                  <a:lnTo>
                    <a:pt x="2368229" y="0"/>
                  </a:lnTo>
                  <a:lnTo>
                    <a:pt x="2368229" y="1"/>
                  </a:lnTo>
                  <a:lnTo>
                    <a:pt x="2732894" y="1"/>
                  </a:lnTo>
                  <a:lnTo>
                    <a:pt x="3150977" y="1"/>
                  </a:lnTo>
                  <a:lnTo>
                    <a:pt x="3157988" y="42158"/>
                  </a:lnTo>
                  <a:cubicBezTo>
                    <a:pt x="3172049" y="83255"/>
                    <a:pt x="3205569" y="116559"/>
                    <a:pt x="3248750" y="133162"/>
                  </a:cubicBezTo>
                  <a:lnTo>
                    <a:pt x="3249537" y="133385"/>
                  </a:lnTo>
                  <a:lnTo>
                    <a:pt x="3249537" y="230696"/>
                  </a:lnTo>
                  <a:lnTo>
                    <a:pt x="3249538" y="230696"/>
                  </a:lnTo>
                  <a:lnTo>
                    <a:pt x="3249537" y="1143474"/>
                  </a:lnTo>
                  <a:lnTo>
                    <a:pt x="3249537" y="1263571"/>
                  </a:lnTo>
                  <a:lnTo>
                    <a:pt x="3249537" y="1267299"/>
                  </a:lnTo>
                  <a:lnTo>
                    <a:pt x="3249537" y="1302511"/>
                  </a:lnTo>
                  <a:lnTo>
                    <a:pt x="3249537" y="1387396"/>
                  </a:lnTo>
                  <a:lnTo>
                    <a:pt x="3249537" y="1422608"/>
                  </a:lnTo>
                  <a:lnTo>
                    <a:pt x="3249537" y="1426336"/>
                  </a:lnTo>
                  <a:lnTo>
                    <a:pt x="3249537" y="1497768"/>
                  </a:lnTo>
                  <a:lnTo>
                    <a:pt x="3248750" y="1497990"/>
                  </a:lnTo>
                  <a:cubicBezTo>
                    <a:pt x="3191175" y="1520129"/>
                    <a:pt x="3150776" y="1571956"/>
                    <a:pt x="3150776" y="1632360"/>
                  </a:cubicBezTo>
                  <a:close/>
                </a:path>
              </a:pathLst>
            </a:custGeom>
            <a:solidFill>
              <a:srgbClr val="ECF0F4"/>
            </a:solidFill>
            <a:ln w="9525">
              <a:noFill/>
            </a:ln>
            <a:effectLst>
              <a:outerShdw blurRad="25400" dist="38100" dir="5400000" sx="99000" sy="99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2E92387-2340-4454-B91C-A4097D330CD1}"/>
                </a:ext>
              </a:extLst>
            </p:cNvPr>
            <p:cNvSpPr/>
            <p:nvPr/>
          </p:nvSpPr>
          <p:spPr>
            <a:xfrm rot="10800000">
              <a:off x="8531999" y="4634984"/>
              <a:ext cx="3249535" cy="416314"/>
            </a:xfrm>
            <a:custGeom>
              <a:avLst/>
              <a:gdLst>
                <a:gd name="connsiteX0" fmla="*/ 3249535 w 3249535"/>
                <a:gd name="connsiteY0" fmla="*/ 416314 h 416314"/>
                <a:gd name="connsiteX1" fmla="*/ 3150975 w 3249535"/>
                <a:gd name="connsiteY1" fmla="*/ 416314 h 416314"/>
                <a:gd name="connsiteX2" fmla="*/ 2831452 w 3249535"/>
                <a:gd name="connsiteY2" fmla="*/ 416314 h 416314"/>
                <a:gd name="connsiteX3" fmla="*/ 2732892 w 3249535"/>
                <a:gd name="connsiteY3" fmla="*/ 416314 h 416314"/>
                <a:gd name="connsiteX4" fmla="*/ 2368227 w 3249535"/>
                <a:gd name="connsiteY4" fmla="*/ 416314 h 416314"/>
                <a:gd name="connsiteX5" fmla="*/ 1989980 w 3249535"/>
                <a:gd name="connsiteY5" fmla="*/ 416314 h 416314"/>
                <a:gd name="connsiteX6" fmla="*/ 1950144 w 3249535"/>
                <a:gd name="connsiteY6" fmla="*/ 416314 h 416314"/>
                <a:gd name="connsiteX7" fmla="*/ 1691715 w 3249535"/>
                <a:gd name="connsiteY7" fmla="*/ 416314 h 416314"/>
                <a:gd name="connsiteX8" fmla="*/ 1571897 w 3249535"/>
                <a:gd name="connsiteY8" fmla="*/ 416314 h 416314"/>
                <a:gd name="connsiteX9" fmla="*/ 1299391 w 3249535"/>
                <a:gd name="connsiteY9" fmla="*/ 416314 h 416314"/>
                <a:gd name="connsiteX10" fmla="*/ 1273632 w 3249535"/>
                <a:gd name="connsiteY10" fmla="*/ 416314 h 416314"/>
                <a:gd name="connsiteX11" fmla="*/ 881308 w 3249535"/>
                <a:gd name="connsiteY11" fmla="*/ 416314 h 416314"/>
                <a:gd name="connsiteX12" fmla="*/ 516643 w 3249535"/>
                <a:gd name="connsiteY12" fmla="*/ 416314 h 416314"/>
                <a:gd name="connsiteX13" fmla="*/ 418083 w 3249535"/>
                <a:gd name="connsiteY13" fmla="*/ 416314 h 416314"/>
                <a:gd name="connsiteX14" fmla="*/ 98560 w 3249535"/>
                <a:gd name="connsiteY14" fmla="*/ 416314 h 416314"/>
                <a:gd name="connsiteX15" fmla="*/ 0 w 3249535"/>
                <a:gd name="connsiteY15" fmla="*/ 416314 h 416314"/>
                <a:gd name="connsiteX16" fmla="*/ 0 w 3249535"/>
                <a:gd name="connsiteY16" fmla="*/ 280514 h 416314"/>
                <a:gd name="connsiteX17" fmla="*/ 0 w 3249535"/>
                <a:gd name="connsiteY17" fmla="*/ 230696 h 416314"/>
                <a:gd name="connsiteX18" fmla="*/ 0 w 3249535"/>
                <a:gd name="connsiteY18" fmla="*/ 191094 h 416314"/>
                <a:gd name="connsiteX19" fmla="*/ 0 w 3249535"/>
                <a:gd name="connsiteY19" fmla="*/ 133385 h 416314"/>
                <a:gd name="connsiteX20" fmla="*/ 788 w 3249535"/>
                <a:gd name="connsiteY20" fmla="*/ 133162 h 416314"/>
                <a:gd name="connsiteX21" fmla="*/ 91549 w 3249535"/>
                <a:gd name="connsiteY21" fmla="*/ 42158 h 416314"/>
                <a:gd name="connsiteX22" fmla="*/ 98560 w 3249535"/>
                <a:gd name="connsiteY22" fmla="*/ 1 h 416314"/>
                <a:gd name="connsiteX23" fmla="*/ 516643 w 3249535"/>
                <a:gd name="connsiteY23" fmla="*/ 1 h 416314"/>
                <a:gd name="connsiteX24" fmla="*/ 881308 w 3249535"/>
                <a:gd name="connsiteY24" fmla="*/ 1 h 416314"/>
                <a:gd name="connsiteX25" fmla="*/ 881308 w 3249535"/>
                <a:gd name="connsiteY25" fmla="*/ 0 h 416314"/>
                <a:gd name="connsiteX26" fmla="*/ 1299391 w 3249535"/>
                <a:gd name="connsiteY26" fmla="*/ 0 h 416314"/>
                <a:gd name="connsiteX27" fmla="*/ 1950144 w 3249535"/>
                <a:gd name="connsiteY27" fmla="*/ 0 h 416314"/>
                <a:gd name="connsiteX28" fmla="*/ 2368227 w 3249535"/>
                <a:gd name="connsiteY28" fmla="*/ 0 h 416314"/>
                <a:gd name="connsiteX29" fmla="*/ 2368227 w 3249535"/>
                <a:gd name="connsiteY29" fmla="*/ 1 h 416314"/>
                <a:gd name="connsiteX30" fmla="*/ 2732892 w 3249535"/>
                <a:gd name="connsiteY30" fmla="*/ 1 h 416314"/>
                <a:gd name="connsiteX31" fmla="*/ 3150975 w 3249535"/>
                <a:gd name="connsiteY31" fmla="*/ 1 h 416314"/>
                <a:gd name="connsiteX32" fmla="*/ 3157986 w 3249535"/>
                <a:gd name="connsiteY32" fmla="*/ 42158 h 416314"/>
                <a:gd name="connsiteX33" fmla="*/ 3248748 w 3249535"/>
                <a:gd name="connsiteY33" fmla="*/ 133162 h 416314"/>
                <a:gd name="connsiteX34" fmla="*/ 3249535 w 3249535"/>
                <a:gd name="connsiteY34" fmla="*/ 133385 h 416314"/>
                <a:gd name="connsiteX35" fmla="*/ 3249535 w 3249535"/>
                <a:gd name="connsiteY35" fmla="*/ 191094 h 416314"/>
                <a:gd name="connsiteX36" fmla="*/ 3249535 w 3249535"/>
                <a:gd name="connsiteY36" fmla="*/ 230696 h 416314"/>
                <a:gd name="connsiteX37" fmla="*/ 3249535 w 3249535"/>
                <a:gd name="connsiteY37" fmla="*/ 280514 h 4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49535" h="416314">
                  <a:moveTo>
                    <a:pt x="3249535" y="416314"/>
                  </a:moveTo>
                  <a:lnTo>
                    <a:pt x="3150975" y="416314"/>
                  </a:lnTo>
                  <a:lnTo>
                    <a:pt x="2831452" y="416314"/>
                  </a:lnTo>
                  <a:lnTo>
                    <a:pt x="2732892" y="416314"/>
                  </a:lnTo>
                  <a:lnTo>
                    <a:pt x="2368227" y="416314"/>
                  </a:lnTo>
                  <a:lnTo>
                    <a:pt x="1989980" y="416314"/>
                  </a:lnTo>
                  <a:lnTo>
                    <a:pt x="1950144" y="416314"/>
                  </a:lnTo>
                  <a:lnTo>
                    <a:pt x="1691715" y="416314"/>
                  </a:lnTo>
                  <a:lnTo>
                    <a:pt x="1571897" y="416314"/>
                  </a:lnTo>
                  <a:lnTo>
                    <a:pt x="1299391" y="416314"/>
                  </a:lnTo>
                  <a:lnTo>
                    <a:pt x="1273632" y="416314"/>
                  </a:lnTo>
                  <a:lnTo>
                    <a:pt x="881308" y="416314"/>
                  </a:lnTo>
                  <a:lnTo>
                    <a:pt x="516643" y="416314"/>
                  </a:lnTo>
                  <a:lnTo>
                    <a:pt x="418083" y="416314"/>
                  </a:lnTo>
                  <a:lnTo>
                    <a:pt x="98560" y="416314"/>
                  </a:lnTo>
                  <a:lnTo>
                    <a:pt x="0" y="416314"/>
                  </a:lnTo>
                  <a:lnTo>
                    <a:pt x="0" y="280514"/>
                  </a:lnTo>
                  <a:lnTo>
                    <a:pt x="0" y="230696"/>
                  </a:lnTo>
                  <a:lnTo>
                    <a:pt x="0" y="191094"/>
                  </a:lnTo>
                  <a:lnTo>
                    <a:pt x="0" y="133385"/>
                  </a:lnTo>
                  <a:lnTo>
                    <a:pt x="788" y="133162"/>
                  </a:lnTo>
                  <a:cubicBezTo>
                    <a:pt x="43969" y="116559"/>
                    <a:pt x="77489" y="83255"/>
                    <a:pt x="91549" y="42158"/>
                  </a:cubicBezTo>
                  <a:lnTo>
                    <a:pt x="98560" y="1"/>
                  </a:lnTo>
                  <a:lnTo>
                    <a:pt x="516643" y="1"/>
                  </a:lnTo>
                  <a:lnTo>
                    <a:pt x="881308" y="1"/>
                  </a:lnTo>
                  <a:lnTo>
                    <a:pt x="881308" y="0"/>
                  </a:lnTo>
                  <a:lnTo>
                    <a:pt x="1299391" y="0"/>
                  </a:lnTo>
                  <a:lnTo>
                    <a:pt x="1950144" y="0"/>
                  </a:lnTo>
                  <a:lnTo>
                    <a:pt x="2368227" y="0"/>
                  </a:lnTo>
                  <a:lnTo>
                    <a:pt x="2368227" y="1"/>
                  </a:lnTo>
                  <a:lnTo>
                    <a:pt x="2732892" y="1"/>
                  </a:lnTo>
                  <a:lnTo>
                    <a:pt x="3150975" y="1"/>
                  </a:lnTo>
                  <a:lnTo>
                    <a:pt x="3157986" y="42158"/>
                  </a:lnTo>
                  <a:cubicBezTo>
                    <a:pt x="3172047" y="83255"/>
                    <a:pt x="3205567" y="116559"/>
                    <a:pt x="3248748" y="133162"/>
                  </a:cubicBezTo>
                  <a:lnTo>
                    <a:pt x="3249535" y="133385"/>
                  </a:lnTo>
                  <a:lnTo>
                    <a:pt x="3249535" y="191094"/>
                  </a:lnTo>
                  <a:lnTo>
                    <a:pt x="3249535" y="230696"/>
                  </a:lnTo>
                  <a:lnTo>
                    <a:pt x="3249535" y="280514"/>
                  </a:lnTo>
                  <a:close/>
                </a:path>
              </a:pathLst>
            </a:custGeom>
            <a:solidFill>
              <a:srgbClr val="899BB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55CD5F-895F-4146-95C6-E16E533E7319}"/>
                </a:ext>
              </a:extLst>
            </p:cNvPr>
            <p:cNvSpPr txBox="1"/>
            <p:nvPr/>
          </p:nvSpPr>
          <p:spPr>
            <a:xfrm>
              <a:off x="8654715" y="5124919"/>
              <a:ext cx="3004102" cy="1512658"/>
            </a:xfrm>
            <a:prstGeom prst="rect">
              <a:avLst/>
            </a:prstGeom>
            <a:noFill/>
          </p:spPr>
          <p:txBody>
            <a:bodyPr wrap="square" lIns="90000" tIns="0" rIns="90000" bIns="46800" rtlCol="0" anchor="t">
              <a:spAutoFit/>
            </a:bodyPr>
            <a:lstStyle/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성과 기반 제휴 패키지 설계</a:t>
              </a: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국가별 고객이 강점을 보이는 상권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업종을 데이터로 검증해 성과 기반 제휴 패키지를 설계</a:t>
              </a:r>
            </a:p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성과형 광고 모델 전환</a:t>
              </a: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노출 중심 광고가 아닌 실제 결제 및 전환 가능성을 기준으로 한 성과형 제휴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광고 모델로 전환</a:t>
              </a:r>
            </a:p>
            <a:p>
              <a:pPr marL="177800" marR="0" lvl="0" indent="-17780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관광 소비 데이터 플랫폼으로 포지셔닝</a:t>
              </a:r>
              <a:r>
                <a:rPr kumimoji="0" lang="en-US" altLang="ko-KR" sz="1200" b="1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kumimoji="0" lang="en-US" altLang="ko-KR" sz="1200" b="0" i="0" u="none" strike="noStrike" kern="1200" cap="none" spc="-60" normalizeH="0" baseline="0" noProof="0" dirty="0" err="1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Travely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Pass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단순 결제 수단이 아닌 관광 소비 데이터 플랫폼으로 재정의</a:t>
              </a:r>
              <a:endPara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731CF0-0FF5-4AC3-80D6-4FCFEBA17F60}"/>
                </a:ext>
              </a:extLst>
            </p:cNvPr>
            <p:cNvSpPr txBox="1"/>
            <p:nvPr/>
          </p:nvSpPr>
          <p:spPr>
            <a:xfrm>
              <a:off x="5548301" y="4723367"/>
              <a:ext cx="2472421" cy="284694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25400" dir="2700000" algn="tl">
                      <a:srgbClr val="000000">
                        <a:alpha val="18000"/>
                      </a:srgbClr>
                    </a:outerShdw>
                  </a:effectLst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자체 결제 데이터 기반 가명정보 결합 고도화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2700000" algn="tl">
                    <a:srgbClr val="000000">
                      <a:alpha val="18000"/>
                    </a:srgb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A943C1-BF6D-463D-9F4C-1EC2373F578B}"/>
                </a:ext>
              </a:extLst>
            </p:cNvPr>
            <p:cNvSpPr txBox="1"/>
            <p:nvPr/>
          </p:nvSpPr>
          <p:spPr>
            <a:xfrm>
              <a:off x="8832965" y="4723367"/>
              <a:ext cx="2647602" cy="284694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25400" dir="2700000" algn="tl">
                      <a:srgbClr val="000000">
                        <a:alpha val="18000"/>
                      </a:srgbClr>
                    </a:outerShdw>
                  </a:effectLst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 기반 제휴</a:t>
              </a:r>
              <a:r>
                <a: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25400" dir="2700000" algn="tl">
                      <a:srgbClr val="000000">
                        <a:alpha val="18000"/>
                      </a:srgbClr>
                    </a:outerShdw>
                  </a:effectLst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·</a:t>
              </a: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25400" dir="2700000" algn="tl">
                      <a:srgbClr val="000000">
                        <a:alpha val="18000"/>
                      </a:srgbClr>
                    </a:outerShdw>
                  </a:effectLst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광고 모델로의 수익 구조 확장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25400" dir="2700000" algn="tl">
                    <a:srgbClr val="000000">
                      <a:alpha val="18000"/>
                    </a:srgb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31" name="그래픽 30">
            <a:extLst>
              <a:ext uri="{FF2B5EF4-FFF2-40B4-BE49-F238E27FC236}">
                <a16:creationId xmlns:a16="http://schemas.microsoft.com/office/drawing/2014/main" id="{4ECB7DDA-D3AA-4819-A511-BEFD6566A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718" y="2715152"/>
            <a:ext cx="610819" cy="8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1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5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5E26F68-859C-4DC5-A675-32EEB26CC7EB}"/>
              </a:ext>
            </a:extLst>
          </p:cNvPr>
          <p:cNvSpPr txBox="1"/>
          <p:nvPr/>
        </p:nvSpPr>
        <p:spPr>
          <a:xfrm>
            <a:off x="1455762" y="3028671"/>
            <a:ext cx="3020058" cy="724365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Thank You</a:t>
            </a:r>
            <a:r>
              <a:rPr kumimoji="0" lang="en-US" altLang="ko-KR" sz="4400" b="0" i="1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FF25CD-55EC-4F37-B772-07D470480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1" y="1025134"/>
            <a:ext cx="1338141" cy="12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79AF4E-128E-4D1D-9321-BA37B36DD8D4}"/>
              </a:ext>
            </a:extLst>
          </p:cNvPr>
          <p:cNvSpPr txBox="1"/>
          <p:nvPr/>
        </p:nvSpPr>
        <p:spPr>
          <a:xfrm>
            <a:off x="481210" y="240016"/>
            <a:ext cx="2822889" cy="416589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dirty="0">
                <a:solidFill>
                  <a:srgbClr val="8CB0F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</a:t>
            </a:r>
            <a:r>
              <a:rPr lang="en-US" altLang="ko-KR" sz="2400" dirty="0">
                <a:solidFill>
                  <a:srgbClr val="8CB0F5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Market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Problem</a:t>
            </a:r>
          </a:p>
        </p:txBody>
      </p:sp>
      <p:sp>
        <p:nvSpPr>
          <p:cNvPr id="8" name="Text Box 23">
            <a:extLst>
              <a:ext uri="{FF2B5EF4-FFF2-40B4-BE49-F238E27FC236}">
                <a16:creationId xmlns:a16="http://schemas.microsoft.com/office/drawing/2014/main" id="{3F1C9D20-D9CF-4D84-BFBB-E53461288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95" y="1922362"/>
            <a:ext cx="489504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세계 주요국의 캐시리스 </a:t>
            </a:r>
            <a:r>
              <a:rPr lang="ko-KR" altLang="en-US" sz="1800" b="1" dirty="0" err="1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도입률</a:t>
            </a: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(2018)</a:t>
            </a:r>
            <a:endParaRPr lang="ko-KR" altLang="en-US" sz="1800" b="1" dirty="0">
              <a:solidFill>
                <a:srgbClr val="1E75BC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413478-F87B-4C59-8143-F6384E0A8CA9}"/>
              </a:ext>
            </a:extLst>
          </p:cNvPr>
          <p:cNvCxnSpPr>
            <a:cxnSpLocks/>
          </p:cNvCxnSpPr>
          <p:nvPr/>
        </p:nvCxnSpPr>
        <p:spPr>
          <a:xfrm>
            <a:off x="1665943" y="1808820"/>
            <a:ext cx="4212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C7205B5-018E-4B20-9B39-D59E5ECF5E92}"/>
              </a:ext>
            </a:extLst>
          </p:cNvPr>
          <p:cNvCxnSpPr>
            <a:cxnSpLocks/>
          </p:cNvCxnSpPr>
          <p:nvPr/>
        </p:nvCxnSpPr>
        <p:spPr>
          <a:xfrm>
            <a:off x="843778" y="1808820"/>
            <a:ext cx="758665" cy="0"/>
          </a:xfrm>
          <a:prstGeom prst="line">
            <a:avLst/>
          </a:prstGeom>
          <a:ln w="34925">
            <a:solidFill>
              <a:srgbClr val="1E7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23">
            <a:extLst>
              <a:ext uri="{FF2B5EF4-FFF2-40B4-BE49-F238E27FC236}">
                <a16:creationId xmlns:a16="http://schemas.microsoft.com/office/drawing/2014/main" id="{993156AF-D0A5-4D70-8214-E909FCFC5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662" y="1922362"/>
            <a:ext cx="489504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관광수입 및 외국인 신용카드 사용 금액 추이</a:t>
            </a:r>
            <a:endParaRPr lang="ko-KR" altLang="en-US" sz="1800" b="1" dirty="0">
              <a:solidFill>
                <a:srgbClr val="1E75BC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6B6EAA7-9DEA-49C4-9962-39913FDCE14C}"/>
              </a:ext>
            </a:extLst>
          </p:cNvPr>
          <p:cNvCxnSpPr>
            <a:cxnSpLocks/>
          </p:cNvCxnSpPr>
          <p:nvPr/>
        </p:nvCxnSpPr>
        <p:spPr>
          <a:xfrm>
            <a:off x="7140610" y="1808820"/>
            <a:ext cx="4212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9C52AA-4439-4FB3-B8A0-7D81C6B456E3}"/>
              </a:ext>
            </a:extLst>
          </p:cNvPr>
          <p:cNvCxnSpPr>
            <a:cxnSpLocks/>
          </p:cNvCxnSpPr>
          <p:nvPr/>
        </p:nvCxnSpPr>
        <p:spPr>
          <a:xfrm>
            <a:off x="6318445" y="1808820"/>
            <a:ext cx="758665" cy="0"/>
          </a:xfrm>
          <a:prstGeom prst="line">
            <a:avLst/>
          </a:prstGeom>
          <a:ln w="34925">
            <a:solidFill>
              <a:srgbClr val="1E7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47581436-B814-4F8D-B7B4-C7A4797788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479140"/>
              </p:ext>
            </p:extLst>
          </p:nvPr>
        </p:nvGraphicFramePr>
        <p:xfrm>
          <a:off x="866953" y="2584543"/>
          <a:ext cx="5010990" cy="3336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 Box 40">
            <a:extLst>
              <a:ext uri="{FF2B5EF4-FFF2-40B4-BE49-F238E27FC236}">
                <a16:creationId xmlns:a16="http://schemas.microsoft.com/office/drawing/2014/main" id="{25C16C54-329E-4ED2-9F66-75A09AE7E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78" y="5838070"/>
            <a:ext cx="5684270" cy="5792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marL="177800" indent="-177800" fontAlgn="auto" latinLnBrk="0">
              <a:spcBef>
                <a:spcPct val="40000"/>
              </a:spcBef>
              <a:spcAft>
                <a:spcPts val="0"/>
              </a:spcAft>
              <a:buFontTx/>
              <a:buChar char="•"/>
              <a:tabLst>
                <a:tab pos="450850" algn="l"/>
              </a:tabLst>
              <a:defRPr kumimoji="0" sz="1400" b="1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450850" lvl="1" indent="-93663" fontAlgn="auto" latinLnBrk="0">
              <a:spcBef>
                <a:spcPct val="40000"/>
              </a:spcBef>
              <a:spcAft>
                <a:spcPts val="0"/>
              </a:spcAft>
              <a:buFontTx/>
              <a:buChar char="-"/>
              <a:tabLst>
                <a:tab pos="450850" algn="l"/>
              </a:tabLst>
              <a:defRPr kumimoji="0" sz="110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2pPr>
          </a:lstStyle>
          <a:p>
            <a:pPr marL="0" indent="0" eaLnBrk="1" hangingPunct="1">
              <a:buFontTx/>
              <a:buNone/>
              <a:defRPr/>
            </a:pP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**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세계은행「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Household final consumption expenditure(‘18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(’21/2/17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판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))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」</a:t>
            </a:r>
            <a:b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BIS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「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Redbook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」의 </a:t>
            </a:r>
            <a:r>
              <a:rPr lang="ko-KR" altLang="en-US" sz="1050" b="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비현금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수단에 의한 연간지불금액에서 산출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중국의 경우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Euromonitor International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 참조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[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자료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일반사단법인 캐시리스추진협의회 ‘캐시리스 로드맵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2021’ 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59AB9F-D52D-4036-AF40-01BD7622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80" y="2451392"/>
            <a:ext cx="1520720" cy="1205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96FA53-0779-4015-B703-002DE8028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318" y="2368059"/>
            <a:ext cx="1659147" cy="1372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138E5E71-72CC-4D9E-B881-8A4785618F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560319"/>
              </p:ext>
            </p:extLst>
          </p:nvPr>
        </p:nvGraphicFramePr>
        <p:xfrm>
          <a:off x="6321662" y="2659313"/>
          <a:ext cx="5030948" cy="3544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Box 40">
            <a:extLst>
              <a:ext uri="{FF2B5EF4-FFF2-40B4-BE49-F238E27FC236}">
                <a16:creationId xmlns:a16="http://schemas.microsoft.com/office/drawing/2014/main" id="{2076F83A-1AD3-4AAA-8E04-380470045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422" y="5863011"/>
            <a:ext cx="5155907" cy="48231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marL="177800" indent="-177800" fontAlgn="auto" latinLnBrk="0">
              <a:spcBef>
                <a:spcPct val="40000"/>
              </a:spcBef>
              <a:spcAft>
                <a:spcPts val="0"/>
              </a:spcAft>
              <a:buFontTx/>
              <a:buChar char="•"/>
              <a:tabLst>
                <a:tab pos="450850" algn="l"/>
              </a:tabLst>
              <a:defRPr kumimoji="0" sz="1400" b="1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450850" lvl="1" indent="-93663" fontAlgn="auto" latinLnBrk="0">
              <a:spcBef>
                <a:spcPct val="40000"/>
              </a:spcBef>
              <a:spcAft>
                <a:spcPts val="0"/>
              </a:spcAft>
              <a:buFontTx/>
              <a:buChar char="-"/>
              <a:tabLst>
                <a:tab pos="450850" algn="l"/>
              </a:tabLst>
              <a:defRPr kumimoji="0" sz="110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2pPr>
          </a:lstStyle>
          <a:p>
            <a:pPr marL="0" indent="0" eaLnBrk="1" hangingPunct="1">
              <a:buFontTx/>
              <a:buNone/>
              <a:defRPr/>
            </a:pP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**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출처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관광 수입 원화 환산 적용 환율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연간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기간별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평균 환율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출처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우리은행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           ,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외국인 신용카드 사용금액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한국관광데이터 랩</a:t>
            </a:r>
            <a:endParaRPr lang="en-US" altLang="ko-KR" sz="1050" b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Text Box 40">
            <a:extLst>
              <a:ext uri="{FF2B5EF4-FFF2-40B4-BE49-F238E27FC236}">
                <a16:creationId xmlns:a16="http://schemas.microsoft.com/office/drawing/2014/main" id="{E16E3272-930B-4953-814D-D15C1E876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5292" y="2418126"/>
            <a:ext cx="766393" cy="2560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marL="177800" indent="-177800" fontAlgn="auto" latinLnBrk="0">
              <a:spcBef>
                <a:spcPct val="40000"/>
              </a:spcBef>
              <a:spcAft>
                <a:spcPts val="0"/>
              </a:spcAft>
              <a:buFontTx/>
              <a:buChar char="•"/>
              <a:tabLst>
                <a:tab pos="450850" algn="l"/>
              </a:tabLst>
              <a:defRPr kumimoji="0" sz="1400" b="1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450850" lvl="1" indent="-93663" fontAlgn="auto" latinLnBrk="0">
              <a:spcBef>
                <a:spcPct val="40000"/>
              </a:spcBef>
              <a:spcAft>
                <a:spcPts val="0"/>
              </a:spcAft>
              <a:buFontTx/>
              <a:buChar char="-"/>
              <a:tabLst>
                <a:tab pos="450850" algn="l"/>
              </a:tabLst>
              <a:defRPr kumimoji="0" sz="110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2pPr>
          </a:lstStyle>
          <a:p>
            <a:pPr marL="0" indent="0" algn="ctr" eaLnBrk="1" hangingPunct="1">
              <a:buFontTx/>
              <a:buNone/>
              <a:defRPr/>
            </a:pP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단위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%)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CDA2CB0E-40EB-4BB2-A196-5631248CD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103" y="2418126"/>
            <a:ext cx="766393" cy="2560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marL="177800" indent="-177800" fontAlgn="auto" latinLnBrk="0">
              <a:spcBef>
                <a:spcPct val="40000"/>
              </a:spcBef>
              <a:spcAft>
                <a:spcPts val="0"/>
              </a:spcAft>
              <a:buFontTx/>
              <a:buChar char="•"/>
              <a:tabLst>
                <a:tab pos="450850" algn="l"/>
              </a:tabLst>
              <a:defRPr kumimoji="0" sz="1400" b="1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450850" lvl="1" indent="-93663" fontAlgn="auto" latinLnBrk="0">
              <a:spcBef>
                <a:spcPct val="40000"/>
              </a:spcBef>
              <a:spcAft>
                <a:spcPts val="0"/>
              </a:spcAft>
              <a:buFontTx/>
              <a:buChar char="-"/>
              <a:tabLst>
                <a:tab pos="450850" algn="l"/>
              </a:tabLst>
              <a:defRPr kumimoji="0" sz="110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2pPr>
          </a:lstStyle>
          <a:p>
            <a:pPr marL="0" indent="0" algn="ctr" eaLnBrk="1" hangingPunct="1">
              <a:buFontTx/>
              <a:buNone/>
              <a:defRPr/>
            </a:pP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단위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%)</a:t>
            </a:r>
          </a:p>
        </p:txBody>
      </p:sp>
      <p:sp>
        <p:nvSpPr>
          <p:cNvPr id="22" name="Text Box 40">
            <a:extLst>
              <a:ext uri="{FF2B5EF4-FFF2-40B4-BE49-F238E27FC236}">
                <a16:creationId xmlns:a16="http://schemas.microsoft.com/office/drawing/2014/main" id="{7FB69BE9-4620-499E-8E09-8012FE14F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296" y="2418126"/>
            <a:ext cx="843032" cy="41767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marL="177800" indent="-177800" fontAlgn="auto" latinLnBrk="0">
              <a:spcBef>
                <a:spcPct val="40000"/>
              </a:spcBef>
              <a:spcAft>
                <a:spcPts val="0"/>
              </a:spcAft>
              <a:buFontTx/>
              <a:buChar char="•"/>
              <a:tabLst>
                <a:tab pos="450850" algn="l"/>
              </a:tabLst>
              <a:defRPr kumimoji="0" sz="1400" b="1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450850" lvl="1" indent="-93663" fontAlgn="auto" latinLnBrk="0">
              <a:spcBef>
                <a:spcPct val="40000"/>
              </a:spcBef>
              <a:spcAft>
                <a:spcPts val="0"/>
              </a:spcAft>
              <a:buFontTx/>
              <a:buChar char="-"/>
              <a:tabLst>
                <a:tab pos="450850" algn="l"/>
              </a:tabLst>
              <a:defRPr kumimoji="0" sz="110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2pPr>
          </a:lstStyle>
          <a:p>
            <a:pPr marL="0" indent="0" algn="ctr" eaLnBrk="1" hangingPunct="1">
              <a:buFontTx/>
              <a:buNone/>
              <a:defRPr/>
            </a:pP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단위 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조원</a:t>
            </a:r>
            <a:r>
              <a:rPr lang="en-US" altLang="ko-KR" sz="1050" b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3DD376-22E2-4CBB-9AA9-ECE2E63CA490}"/>
              </a:ext>
            </a:extLst>
          </p:cNvPr>
          <p:cNvSpPr/>
          <p:nvPr/>
        </p:nvSpPr>
        <p:spPr>
          <a:xfrm>
            <a:off x="1389001" y="2669411"/>
            <a:ext cx="477899" cy="3021206"/>
          </a:xfrm>
          <a:prstGeom prst="roundRect">
            <a:avLst>
              <a:gd name="adj" fmla="val 0"/>
            </a:avLst>
          </a:prstGeom>
          <a:noFill/>
          <a:ln w="31750">
            <a:solidFill>
              <a:srgbClr val="1E75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DE03A-145F-417C-B0A9-D0606ED1E534}"/>
              </a:ext>
            </a:extLst>
          </p:cNvPr>
          <p:cNvSpPr txBox="1"/>
          <p:nvPr/>
        </p:nvSpPr>
        <p:spPr>
          <a:xfrm>
            <a:off x="1628600" y="943093"/>
            <a:ext cx="8934818" cy="325667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ko-KR" altLang="en-US" sz="1600" spc="-6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한국은 현금 없는 사회</a:t>
            </a:r>
            <a:r>
              <a:rPr lang="en-US" altLang="ko-KR" sz="1600" spc="-6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(Cashless Society), 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외국인 관광객에겐 여전히 현금 필요한</a:t>
            </a:r>
            <a:r>
              <a:rPr lang="en-US" altLang="ko-KR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 (Cash-Needed)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 사회</a:t>
            </a:r>
          </a:p>
        </p:txBody>
      </p:sp>
    </p:spTree>
    <p:extLst>
      <p:ext uri="{BB962C8B-B14F-4D97-AF65-F5344CB8AC3E}">
        <p14:creationId xmlns:p14="http://schemas.microsoft.com/office/powerpoint/2010/main" val="170099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5569F-3E97-1100-322C-9B7B7490195E}"/>
              </a:ext>
            </a:extLst>
          </p:cNvPr>
          <p:cNvSpPr txBox="1"/>
          <p:nvPr/>
        </p:nvSpPr>
        <p:spPr>
          <a:xfrm>
            <a:off x="481210" y="240016"/>
            <a:ext cx="1553310" cy="416589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Solution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CA93C4-2F82-C745-EE80-7A1D000DEBE6}"/>
              </a:ext>
            </a:extLst>
          </p:cNvPr>
          <p:cNvSpPr txBox="1"/>
          <p:nvPr/>
        </p:nvSpPr>
        <p:spPr>
          <a:xfrm>
            <a:off x="1851248" y="943093"/>
            <a:ext cx="8489505" cy="325667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방한 외국인의 결제 서비스 불편을 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srgbClr val="8FD9D9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Fin-Tech 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srgbClr val="8FD9D9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기술을 활용하여 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srgbClr val="8FD9D9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(① 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srgbClr val="8FD9D9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해외송금 ② 선불카드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srgbClr val="8FD9D9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) 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srgbClr val="8FD9D9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해결하고자 함</a:t>
            </a:r>
          </a:p>
        </p:txBody>
      </p:sp>
      <p:pic>
        <p:nvPicPr>
          <p:cNvPr id="54" name="그래픽 53">
            <a:extLst>
              <a:ext uri="{FF2B5EF4-FFF2-40B4-BE49-F238E27FC236}">
                <a16:creationId xmlns:a16="http://schemas.microsoft.com/office/drawing/2014/main" id="{D3F5552F-8DB8-2118-B894-08B8DB49F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246" y="2495589"/>
            <a:ext cx="10091509" cy="519790"/>
          </a:xfrm>
          <a:prstGeom prst="rect">
            <a:avLst/>
          </a:prstGeom>
        </p:spPr>
      </p:pic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1A74C684-F458-8E78-9CC3-8FECDA7B8F17}"/>
              </a:ext>
            </a:extLst>
          </p:cNvPr>
          <p:cNvSpPr/>
          <p:nvPr/>
        </p:nvSpPr>
        <p:spPr>
          <a:xfrm>
            <a:off x="1104900" y="2540911"/>
            <a:ext cx="4892438" cy="432488"/>
          </a:xfrm>
          <a:prstGeom prst="roundRect">
            <a:avLst>
              <a:gd name="adj" fmla="val 50000"/>
            </a:avLst>
          </a:prstGeom>
          <a:solidFill>
            <a:srgbClr val="ECF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80808">
                  <a:lumMod val="90000"/>
                  <a:lumOff val="1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CD14694-01A9-8480-090D-4F52DDF0EE7E}"/>
              </a:ext>
            </a:extLst>
          </p:cNvPr>
          <p:cNvGrpSpPr/>
          <p:nvPr/>
        </p:nvGrpSpPr>
        <p:grpSpPr>
          <a:xfrm>
            <a:off x="2254541" y="2597816"/>
            <a:ext cx="2593156" cy="318678"/>
            <a:chOff x="1978334" y="2597816"/>
            <a:chExt cx="2593156" cy="318678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B28DE504-D75E-1C82-9355-71732604856B}"/>
                </a:ext>
              </a:extLst>
            </p:cNvPr>
            <p:cNvSpPr/>
            <p:nvPr/>
          </p:nvSpPr>
          <p:spPr>
            <a:xfrm>
              <a:off x="1978334" y="2631737"/>
              <a:ext cx="520114" cy="250837"/>
            </a:xfrm>
            <a:prstGeom prst="roundRect">
              <a:avLst>
                <a:gd name="adj" fmla="val 50000"/>
              </a:avLst>
            </a:prstGeom>
            <a:solidFill>
              <a:srgbClr val="5E637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충전</a:t>
              </a:r>
              <a:endPara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9622D6-D800-A887-3684-AD2739DC8BF7}"/>
                </a:ext>
              </a:extLst>
            </p:cNvPr>
            <p:cNvSpPr txBox="1"/>
            <p:nvPr/>
          </p:nvSpPr>
          <p:spPr>
            <a:xfrm>
              <a:off x="2618070" y="2597816"/>
              <a:ext cx="1953420" cy="318678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해외 송금 </a:t>
              </a:r>
              <a:r>
                <a:rPr kumimoji="0" lang="ko-KR" altLang="en-US" sz="16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소액해외송금업</a:t>
              </a:r>
            </a:p>
          </p:txBody>
        </p:sp>
      </p:grp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908FCA4-B334-0FBB-FFE5-F5D16DBA997F}"/>
              </a:ext>
            </a:extLst>
          </p:cNvPr>
          <p:cNvSpPr/>
          <p:nvPr/>
        </p:nvSpPr>
        <p:spPr>
          <a:xfrm>
            <a:off x="6200140" y="2540911"/>
            <a:ext cx="4892438" cy="432488"/>
          </a:xfrm>
          <a:prstGeom prst="roundRect">
            <a:avLst>
              <a:gd name="adj" fmla="val 50000"/>
            </a:avLst>
          </a:prstGeom>
          <a:solidFill>
            <a:srgbClr val="ECF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80808">
                  <a:lumMod val="90000"/>
                  <a:lumOff val="1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FF1166E-E2F9-3CAB-4BDE-B52DD94134FA}"/>
              </a:ext>
            </a:extLst>
          </p:cNvPr>
          <p:cNvGrpSpPr/>
          <p:nvPr/>
        </p:nvGrpSpPr>
        <p:grpSpPr>
          <a:xfrm>
            <a:off x="7347695" y="2597816"/>
            <a:ext cx="2597329" cy="318678"/>
            <a:chOff x="7084971" y="2597816"/>
            <a:chExt cx="2597329" cy="318678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7D16865A-C9F5-DAE9-AA88-9328BE746893}"/>
                </a:ext>
              </a:extLst>
            </p:cNvPr>
            <p:cNvSpPr/>
            <p:nvPr/>
          </p:nvSpPr>
          <p:spPr>
            <a:xfrm>
              <a:off x="7084971" y="2631737"/>
              <a:ext cx="520114" cy="250837"/>
            </a:xfrm>
            <a:prstGeom prst="roundRect">
              <a:avLst>
                <a:gd name="adj" fmla="val 50000"/>
              </a:avLst>
            </a:prstGeom>
            <a:solidFill>
              <a:srgbClr val="5E637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결제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DF3A627-DF58-45E1-E66E-1137639D961E}"/>
                </a:ext>
              </a:extLst>
            </p:cNvPr>
            <p:cNvSpPr txBox="1"/>
            <p:nvPr/>
          </p:nvSpPr>
          <p:spPr>
            <a:xfrm>
              <a:off x="7722468" y="2597816"/>
              <a:ext cx="1959832" cy="318678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60" normalizeH="0" baseline="0" noProof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선불 카드 </a:t>
              </a:r>
              <a:r>
                <a:rPr kumimoji="0" lang="ko-KR" altLang="en-US" sz="1600" b="0" i="0" u="none" strike="noStrike" kern="1200" cap="none" spc="-60" normalizeH="0" baseline="0" noProof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선불전자금융업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13CB37C-55B0-F73E-F3CF-F06E288F84CB}"/>
              </a:ext>
            </a:extLst>
          </p:cNvPr>
          <p:cNvSpPr txBox="1"/>
          <p:nvPr/>
        </p:nvSpPr>
        <p:spPr>
          <a:xfrm>
            <a:off x="2682566" y="1910869"/>
            <a:ext cx="6826870" cy="388376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6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결제 분야에서의 외국인의 고객 경험</a:t>
            </a:r>
            <a:r>
              <a:rPr kumimoji="0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(Customer Experience)</a:t>
            </a:r>
            <a:r>
              <a:rPr kumimoji="0" lang="ko-KR" altLang="en-US" sz="2000" b="0" i="0" u="none" strike="noStrike" kern="1200" cap="none" spc="-6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을 혁신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7B24374-A787-2108-6AC2-66069C41FD89}"/>
              </a:ext>
            </a:extLst>
          </p:cNvPr>
          <p:cNvGrpSpPr/>
          <p:nvPr/>
        </p:nvGrpSpPr>
        <p:grpSpPr>
          <a:xfrm>
            <a:off x="5923433" y="2582917"/>
            <a:ext cx="345134" cy="345134"/>
            <a:chOff x="7234587" y="3989936"/>
            <a:chExt cx="345134" cy="34513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EF45C21-D6C5-7234-CDDD-DB4A2BFC470E}"/>
                </a:ext>
              </a:extLst>
            </p:cNvPr>
            <p:cNvSpPr/>
            <p:nvPr/>
          </p:nvSpPr>
          <p:spPr>
            <a:xfrm>
              <a:off x="7234587" y="3989936"/>
              <a:ext cx="345134" cy="345134"/>
            </a:xfrm>
            <a:prstGeom prst="ellipse">
              <a:avLst/>
            </a:prstGeom>
            <a:pattFill prst="pct25">
              <a:fgClr>
                <a:srgbClr val="C8CACF"/>
              </a:fgClr>
              <a:bgClr>
                <a:schemeClr val="bg1"/>
              </a:bgClr>
            </a:pattFill>
            <a:ln w="9525">
              <a:solidFill>
                <a:srgbClr val="C8C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A60479A-4E0A-699E-4110-AD8957E9433A}"/>
                </a:ext>
              </a:extLst>
            </p:cNvPr>
            <p:cNvGrpSpPr/>
            <p:nvPr/>
          </p:nvGrpSpPr>
          <p:grpSpPr>
            <a:xfrm>
              <a:off x="7333252" y="4088601"/>
              <a:ext cx="147805" cy="147805"/>
              <a:chOff x="7332889" y="3741626"/>
              <a:chExt cx="216402" cy="216402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65A4069-51E9-A556-940F-03036669E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090" y="3741626"/>
                <a:ext cx="0" cy="216402"/>
              </a:xfrm>
              <a:prstGeom prst="line">
                <a:avLst/>
              </a:prstGeom>
              <a:ln w="38100">
                <a:solidFill>
                  <a:srgbClr val="5E6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8403DCDC-6907-AE03-ACED-15CBCDF3797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441090" y="3741627"/>
                <a:ext cx="0" cy="216402"/>
              </a:xfrm>
              <a:prstGeom prst="line">
                <a:avLst/>
              </a:prstGeom>
              <a:ln w="38100">
                <a:solidFill>
                  <a:srgbClr val="5E6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8BE37ED-025B-899A-431B-E44F885AF623}"/>
              </a:ext>
            </a:extLst>
          </p:cNvPr>
          <p:cNvGrpSpPr/>
          <p:nvPr/>
        </p:nvGrpSpPr>
        <p:grpSpPr>
          <a:xfrm>
            <a:off x="1572033" y="3011477"/>
            <a:ext cx="1885132" cy="3269811"/>
            <a:chOff x="1572033" y="3011477"/>
            <a:chExt cx="1885132" cy="3269811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07268F3-CC09-F610-40AC-3DC3594CA3A0}"/>
                </a:ext>
              </a:extLst>
            </p:cNvPr>
            <p:cNvSpPr/>
            <p:nvPr/>
          </p:nvSpPr>
          <p:spPr>
            <a:xfrm>
              <a:off x="2364962" y="3011477"/>
              <a:ext cx="299272" cy="445410"/>
            </a:xfrm>
            <a:custGeom>
              <a:avLst/>
              <a:gdLst>
                <a:gd name="connsiteX0" fmla="*/ 74818 w 299272"/>
                <a:gd name="connsiteY0" fmla="*/ 202732 h 445410"/>
                <a:gd name="connsiteX1" fmla="*/ 224454 w 299272"/>
                <a:gd name="connsiteY1" fmla="*/ 202732 h 445410"/>
                <a:gd name="connsiteX2" fmla="*/ 224454 w 299272"/>
                <a:gd name="connsiteY2" fmla="*/ 306237 h 445410"/>
                <a:gd name="connsiteX3" fmla="*/ 299272 w 299272"/>
                <a:gd name="connsiteY3" fmla="*/ 306237 h 445410"/>
                <a:gd name="connsiteX4" fmla="*/ 149636 w 299272"/>
                <a:gd name="connsiteY4" fmla="*/ 445410 h 445410"/>
                <a:gd name="connsiteX5" fmla="*/ 0 w 299272"/>
                <a:gd name="connsiteY5" fmla="*/ 306237 h 445410"/>
                <a:gd name="connsiteX6" fmla="*/ 74818 w 299272"/>
                <a:gd name="connsiteY6" fmla="*/ 306237 h 445410"/>
                <a:gd name="connsiteX7" fmla="*/ 74818 w 299272"/>
                <a:gd name="connsiteY7" fmla="*/ 123174 h 445410"/>
                <a:gd name="connsiteX8" fmla="*/ 224454 w 299272"/>
                <a:gd name="connsiteY8" fmla="*/ 123174 h 445410"/>
                <a:gd name="connsiteX9" fmla="*/ 224454 w 299272"/>
                <a:gd name="connsiteY9" fmla="*/ 171505 h 445410"/>
                <a:gd name="connsiteX10" fmla="*/ 74818 w 299272"/>
                <a:gd name="connsiteY10" fmla="*/ 171505 h 445410"/>
                <a:gd name="connsiteX11" fmla="*/ 74818 w 299272"/>
                <a:gd name="connsiteY11" fmla="*/ 56201 h 445410"/>
                <a:gd name="connsiteX12" fmla="*/ 224454 w 299272"/>
                <a:gd name="connsiteY12" fmla="*/ 56201 h 445410"/>
                <a:gd name="connsiteX13" fmla="*/ 224454 w 299272"/>
                <a:gd name="connsiteY13" fmla="*/ 91947 h 445410"/>
                <a:gd name="connsiteX14" fmla="*/ 74818 w 299272"/>
                <a:gd name="connsiteY14" fmla="*/ 91947 h 445410"/>
                <a:gd name="connsiteX15" fmla="*/ 74818 w 299272"/>
                <a:gd name="connsiteY15" fmla="*/ 0 h 445410"/>
                <a:gd name="connsiteX16" fmla="*/ 224454 w 299272"/>
                <a:gd name="connsiteY16" fmla="*/ 0 h 445410"/>
                <a:gd name="connsiteX17" fmla="*/ 224454 w 299272"/>
                <a:gd name="connsiteY17" fmla="*/ 24974 h 445410"/>
                <a:gd name="connsiteX18" fmla="*/ 74818 w 299272"/>
                <a:gd name="connsiteY18" fmla="*/ 24974 h 44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272" h="445410">
                  <a:moveTo>
                    <a:pt x="74818" y="202732"/>
                  </a:moveTo>
                  <a:lnTo>
                    <a:pt x="224454" y="202732"/>
                  </a:lnTo>
                  <a:lnTo>
                    <a:pt x="224454" y="306237"/>
                  </a:lnTo>
                  <a:lnTo>
                    <a:pt x="299272" y="306237"/>
                  </a:lnTo>
                  <a:lnTo>
                    <a:pt x="149636" y="445410"/>
                  </a:lnTo>
                  <a:lnTo>
                    <a:pt x="0" y="306237"/>
                  </a:lnTo>
                  <a:lnTo>
                    <a:pt x="74818" y="306237"/>
                  </a:lnTo>
                  <a:close/>
                  <a:moveTo>
                    <a:pt x="74818" y="123174"/>
                  </a:moveTo>
                  <a:lnTo>
                    <a:pt x="224454" y="123174"/>
                  </a:lnTo>
                  <a:lnTo>
                    <a:pt x="224454" y="171505"/>
                  </a:lnTo>
                  <a:lnTo>
                    <a:pt x="74818" y="171505"/>
                  </a:lnTo>
                  <a:close/>
                  <a:moveTo>
                    <a:pt x="74818" y="56201"/>
                  </a:moveTo>
                  <a:lnTo>
                    <a:pt x="224454" y="56201"/>
                  </a:lnTo>
                  <a:lnTo>
                    <a:pt x="224454" y="91947"/>
                  </a:lnTo>
                  <a:lnTo>
                    <a:pt x="74818" y="91947"/>
                  </a:lnTo>
                  <a:close/>
                  <a:moveTo>
                    <a:pt x="74818" y="0"/>
                  </a:moveTo>
                  <a:lnTo>
                    <a:pt x="224454" y="0"/>
                  </a:lnTo>
                  <a:lnTo>
                    <a:pt x="224454" y="24974"/>
                  </a:lnTo>
                  <a:lnTo>
                    <a:pt x="74818" y="24974"/>
                  </a:lnTo>
                  <a:close/>
                </a:path>
              </a:pathLst>
            </a:custGeom>
            <a:solidFill>
              <a:srgbClr val="5E637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9C238FB-3CBB-12F2-810E-57EFB15E4C92}"/>
                </a:ext>
              </a:extLst>
            </p:cNvPr>
            <p:cNvSpPr/>
            <p:nvPr/>
          </p:nvSpPr>
          <p:spPr>
            <a:xfrm>
              <a:off x="1685921" y="3472223"/>
              <a:ext cx="1657354" cy="1657354"/>
            </a:xfrm>
            <a:prstGeom prst="ellipse">
              <a:avLst/>
            </a:prstGeom>
            <a:solidFill>
              <a:srgbClr val="155DE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송금</a:t>
              </a:r>
              <a:r>
                <a:rPr kumimoji="0" lang="ko-KR" altLang="en-US" sz="1600" b="0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0" lang="ko-KR" altLang="en-US" sz="1800" b="1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수수료</a:t>
              </a:r>
              <a:endParaRPr kumimoji="0" lang="en-US" altLang="ko-KR" sz="1800" b="1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ZERO</a:t>
              </a:r>
              <a:endParaRPr kumimoji="0" lang="ko-KR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8ED4E1-44F0-CF97-347F-4F4FD0C6EE74}"/>
                </a:ext>
              </a:extLst>
            </p:cNvPr>
            <p:cNvSpPr txBox="1"/>
            <p:nvPr/>
          </p:nvSpPr>
          <p:spPr>
            <a:xfrm>
              <a:off x="1572033" y="5402585"/>
              <a:ext cx="1885132" cy="878703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60" normalizeH="0" baseline="0" noProof="0" dirty="0" err="1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비금융</a:t>
              </a: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회사가 외국환 업무를</a:t>
              </a:r>
              <a:b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독자적으로 영위 가능</a:t>
              </a:r>
              <a:endParaRPr kumimoji="0" lang="en-US" altLang="ko-KR" sz="14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[2017.07]</a:t>
              </a: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BF6F5F9-8428-4DE0-6DE6-D912CD9895B4}"/>
                </a:ext>
              </a:extLst>
            </p:cNvPr>
            <p:cNvSpPr/>
            <p:nvPr/>
          </p:nvSpPr>
          <p:spPr>
            <a:xfrm>
              <a:off x="2428662" y="4819228"/>
              <a:ext cx="171872" cy="17187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951C583-DF63-5F78-4130-E4C70C722244}"/>
                </a:ext>
              </a:extLst>
            </p:cNvPr>
            <p:cNvCxnSpPr>
              <a:cxnSpLocks/>
            </p:cNvCxnSpPr>
            <p:nvPr/>
          </p:nvCxnSpPr>
          <p:spPr>
            <a:xfrm>
              <a:off x="2514598" y="5019675"/>
              <a:ext cx="0" cy="253643"/>
            </a:xfrm>
            <a:prstGeom prst="line">
              <a:avLst/>
            </a:prstGeom>
            <a:noFill/>
            <a:ln w="12700">
              <a:solidFill>
                <a:srgbClr val="155DEB"/>
              </a:solidFill>
              <a:prstDash val="solid"/>
              <a:headEnd type="none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7F7DBAB-0A5C-05A0-E566-6B042282A04B}"/>
              </a:ext>
            </a:extLst>
          </p:cNvPr>
          <p:cNvGrpSpPr/>
          <p:nvPr/>
        </p:nvGrpSpPr>
        <p:grpSpPr>
          <a:xfrm>
            <a:off x="4073522" y="3011477"/>
            <a:ext cx="1657354" cy="3269811"/>
            <a:chOff x="1685921" y="3011477"/>
            <a:chExt cx="1657354" cy="3269811"/>
          </a:xfrm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26107A4-6574-2531-B23E-0D01BA072137}"/>
                </a:ext>
              </a:extLst>
            </p:cNvPr>
            <p:cNvSpPr/>
            <p:nvPr/>
          </p:nvSpPr>
          <p:spPr>
            <a:xfrm>
              <a:off x="2364962" y="3011477"/>
              <a:ext cx="299272" cy="445410"/>
            </a:xfrm>
            <a:custGeom>
              <a:avLst/>
              <a:gdLst>
                <a:gd name="connsiteX0" fmla="*/ 74818 w 299272"/>
                <a:gd name="connsiteY0" fmla="*/ 202732 h 445410"/>
                <a:gd name="connsiteX1" fmla="*/ 224454 w 299272"/>
                <a:gd name="connsiteY1" fmla="*/ 202732 h 445410"/>
                <a:gd name="connsiteX2" fmla="*/ 224454 w 299272"/>
                <a:gd name="connsiteY2" fmla="*/ 306237 h 445410"/>
                <a:gd name="connsiteX3" fmla="*/ 299272 w 299272"/>
                <a:gd name="connsiteY3" fmla="*/ 306237 h 445410"/>
                <a:gd name="connsiteX4" fmla="*/ 149636 w 299272"/>
                <a:gd name="connsiteY4" fmla="*/ 445410 h 445410"/>
                <a:gd name="connsiteX5" fmla="*/ 0 w 299272"/>
                <a:gd name="connsiteY5" fmla="*/ 306237 h 445410"/>
                <a:gd name="connsiteX6" fmla="*/ 74818 w 299272"/>
                <a:gd name="connsiteY6" fmla="*/ 306237 h 445410"/>
                <a:gd name="connsiteX7" fmla="*/ 74818 w 299272"/>
                <a:gd name="connsiteY7" fmla="*/ 123174 h 445410"/>
                <a:gd name="connsiteX8" fmla="*/ 224454 w 299272"/>
                <a:gd name="connsiteY8" fmla="*/ 123174 h 445410"/>
                <a:gd name="connsiteX9" fmla="*/ 224454 w 299272"/>
                <a:gd name="connsiteY9" fmla="*/ 171505 h 445410"/>
                <a:gd name="connsiteX10" fmla="*/ 74818 w 299272"/>
                <a:gd name="connsiteY10" fmla="*/ 171505 h 445410"/>
                <a:gd name="connsiteX11" fmla="*/ 74818 w 299272"/>
                <a:gd name="connsiteY11" fmla="*/ 56201 h 445410"/>
                <a:gd name="connsiteX12" fmla="*/ 224454 w 299272"/>
                <a:gd name="connsiteY12" fmla="*/ 56201 h 445410"/>
                <a:gd name="connsiteX13" fmla="*/ 224454 w 299272"/>
                <a:gd name="connsiteY13" fmla="*/ 91947 h 445410"/>
                <a:gd name="connsiteX14" fmla="*/ 74818 w 299272"/>
                <a:gd name="connsiteY14" fmla="*/ 91947 h 445410"/>
                <a:gd name="connsiteX15" fmla="*/ 74818 w 299272"/>
                <a:gd name="connsiteY15" fmla="*/ 0 h 445410"/>
                <a:gd name="connsiteX16" fmla="*/ 224454 w 299272"/>
                <a:gd name="connsiteY16" fmla="*/ 0 h 445410"/>
                <a:gd name="connsiteX17" fmla="*/ 224454 w 299272"/>
                <a:gd name="connsiteY17" fmla="*/ 24974 h 445410"/>
                <a:gd name="connsiteX18" fmla="*/ 74818 w 299272"/>
                <a:gd name="connsiteY18" fmla="*/ 24974 h 44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272" h="445410">
                  <a:moveTo>
                    <a:pt x="74818" y="202732"/>
                  </a:moveTo>
                  <a:lnTo>
                    <a:pt x="224454" y="202732"/>
                  </a:lnTo>
                  <a:lnTo>
                    <a:pt x="224454" y="306237"/>
                  </a:lnTo>
                  <a:lnTo>
                    <a:pt x="299272" y="306237"/>
                  </a:lnTo>
                  <a:lnTo>
                    <a:pt x="149636" y="445410"/>
                  </a:lnTo>
                  <a:lnTo>
                    <a:pt x="0" y="306237"/>
                  </a:lnTo>
                  <a:lnTo>
                    <a:pt x="74818" y="306237"/>
                  </a:lnTo>
                  <a:close/>
                  <a:moveTo>
                    <a:pt x="74818" y="123174"/>
                  </a:moveTo>
                  <a:lnTo>
                    <a:pt x="224454" y="123174"/>
                  </a:lnTo>
                  <a:lnTo>
                    <a:pt x="224454" y="171505"/>
                  </a:lnTo>
                  <a:lnTo>
                    <a:pt x="74818" y="171505"/>
                  </a:lnTo>
                  <a:close/>
                  <a:moveTo>
                    <a:pt x="74818" y="56201"/>
                  </a:moveTo>
                  <a:lnTo>
                    <a:pt x="224454" y="56201"/>
                  </a:lnTo>
                  <a:lnTo>
                    <a:pt x="224454" y="91947"/>
                  </a:lnTo>
                  <a:lnTo>
                    <a:pt x="74818" y="91947"/>
                  </a:lnTo>
                  <a:close/>
                  <a:moveTo>
                    <a:pt x="74818" y="0"/>
                  </a:moveTo>
                  <a:lnTo>
                    <a:pt x="224454" y="0"/>
                  </a:lnTo>
                  <a:lnTo>
                    <a:pt x="224454" y="24974"/>
                  </a:lnTo>
                  <a:lnTo>
                    <a:pt x="74818" y="24974"/>
                  </a:lnTo>
                  <a:close/>
                </a:path>
              </a:pathLst>
            </a:custGeom>
            <a:solidFill>
              <a:srgbClr val="5E637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071F2B6-C0BE-ECAE-A4D1-38C48863449E}"/>
                </a:ext>
              </a:extLst>
            </p:cNvPr>
            <p:cNvSpPr/>
            <p:nvPr/>
          </p:nvSpPr>
          <p:spPr>
            <a:xfrm>
              <a:off x="1685921" y="3472223"/>
              <a:ext cx="1657354" cy="1657354"/>
            </a:xfrm>
            <a:prstGeom prst="ellipse">
              <a:avLst/>
            </a:prstGeom>
            <a:solidFill>
              <a:srgbClr val="155DE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환전</a:t>
              </a:r>
              <a:r>
                <a:rPr kumimoji="0" lang="ko-KR" altLang="en-US" sz="1600" b="0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0" lang="ko-KR" altLang="en-US" sz="1800" b="1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수수료</a:t>
              </a:r>
              <a:endParaRPr kumimoji="0" lang="en-US" altLang="ko-KR" sz="1800" b="1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ZERO</a:t>
              </a:r>
              <a:endParaRPr kumimoji="0" lang="ko-KR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57DFE6-E643-320A-436E-E0BCC399808D}"/>
                </a:ext>
              </a:extLst>
            </p:cNvPr>
            <p:cNvSpPr txBox="1"/>
            <p:nvPr/>
          </p:nvSpPr>
          <p:spPr>
            <a:xfrm>
              <a:off x="1757019" y="5402585"/>
              <a:ext cx="1515158" cy="878703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비금융기관에게 </a:t>
              </a:r>
              <a:r>
                <a:rPr kumimoji="0" lang="ko-KR" altLang="en-US" sz="1400" b="0" i="0" u="none" strike="noStrike" kern="1200" cap="none" spc="-60" normalizeH="0" baseline="0" noProof="0" dirty="0" err="1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비대면</a:t>
              </a:r>
              <a:b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0" lang="ko-KR" altLang="en-US" sz="1400" b="0" i="0" u="none" strike="noStrike" kern="1200" cap="none" spc="-60" normalizeH="0" baseline="0" noProof="0" dirty="0" err="1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환전업</a:t>
              </a: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허용</a:t>
              </a:r>
              <a:endParaRPr kumimoji="0" lang="en-US" altLang="ko-KR" sz="14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[2018.05]</a:t>
              </a: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5B1A93D-5C29-D64A-0D8D-FB59960774BE}"/>
                </a:ext>
              </a:extLst>
            </p:cNvPr>
            <p:cNvSpPr/>
            <p:nvPr/>
          </p:nvSpPr>
          <p:spPr>
            <a:xfrm>
              <a:off x="2428662" y="4819228"/>
              <a:ext cx="171872" cy="17187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D2549D2-5E51-B674-F8C9-1BF99BDE301F}"/>
                </a:ext>
              </a:extLst>
            </p:cNvPr>
            <p:cNvCxnSpPr>
              <a:cxnSpLocks/>
            </p:cNvCxnSpPr>
            <p:nvPr/>
          </p:nvCxnSpPr>
          <p:spPr>
            <a:xfrm>
              <a:off x="2514598" y="5019675"/>
              <a:ext cx="0" cy="253643"/>
            </a:xfrm>
            <a:prstGeom prst="line">
              <a:avLst/>
            </a:prstGeom>
            <a:noFill/>
            <a:ln w="12700">
              <a:solidFill>
                <a:srgbClr val="155DEB"/>
              </a:solidFill>
              <a:prstDash val="solid"/>
              <a:headEnd type="none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991AD94-640A-782D-71E2-B58F7F3AFF03}"/>
              </a:ext>
            </a:extLst>
          </p:cNvPr>
          <p:cNvGrpSpPr/>
          <p:nvPr/>
        </p:nvGrpSpPr>
        <p:grpSpPr>
          <a:xfrm>
            <a:off x="6340501" y="3011477"/>
            <a:ext cx="1898598" cy="3269811"/>
            <a:chOff x="1565299" y="3011477"/>
            <a:chExt cx="1898598" cy="3269811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1D5808B7-E319-7170-4F62-B876F069B70D}"/>
                </a:ext>
              </a:extLst>
            </p:cNvPr>
            <p:cNvSpPr/>
            <p:nvPr/>
          </p:nvSpPr>
          <p:spPr>
            <a:xfrm>
              <a:off x="2364962" y="3011477"/>
              <a:ext cx="299272" cy="445410"/>
            </a:xfrm>
            <a:custGeom>
              <a:avLst/>
              <a:gdLst>
                <a:gd name="connsiteX0" fmla="*/ 74818 w 299272"/>
                <a:gd name="connsiteY0" fmla="*/ 202732 h 445410"/>
                <a:gd name="connsiteX1" fmla="*/ 224454 w 299272"/>
                <a:gd name="connsiteY1" fmla="*/ 202732 h 445410"/>
                <a:gd name="connsiteX2" fmla="*/ 224454 w 299272"/>
                <a:gd name="connsiteY2" fmla="*/ 306237 h 445410"/>
                <a:gd name="connsiteX3" fmla="*/ 299272 w 299272"/>
                <a:gd name="connsiteY3" fmla="*/ 306237 h 445410"/>
                <a:gd name="connsiteX4" fmla="*/ 149636 w 299272"/>
                <a:gd name="connsiteY4" fmla="*/ 445410 h 445410"/>
                <a:gd name="connsiteX5" fmla="*/ 0 w 299272"/>
                <a:gd name="connsiteY5" fmla="*/ 306237 h 445410"/>
                <a:gd name="connsiteX6" fmla="*/ 74818 w 299272"/>
                <a:gd name="connsiteY6" fmla="*/ 306237 h 445410"/>
                <a:gd name="connsiteX7" fmla="*/ 74818 w 299272"/>
                <a:gd name="connsiteY7" fmla="*/ 123174 h 445410"/>
                <a:gd name="connsiteX8" fmla="*/ 224454 w 299272"/>
                <a:gd name="connsiteY8" fmla="*/ 123174 h 445410"/>
                <a:gd name="connsiteX9" fmla="*/ 224454 w 299272"/>
                <a:gd name="connsiteY9" fmla="*/ 171505 h 445410"/>
                <a:gd name="connsiteX10" fmla="*/ 74818 w 299272"/>
                <a:gd name="connsiteY10" fmla="*/ 171505 h 445410"/>
                <a:gd name="connsiteX11" fmla="*/ 74818 w 299272"/>
                <a:gd name="connsiteY11" fmla="*/ 56201 h 445410"/>
                <a:gd name="connsiteX12" fmla="*/ 224454 w 299272"/>
                <a:gd name="connsiteY12" fmla="*/ 56201 h 445410"/>
                <a:gd name="connsiteX13" fmla="*/ 224454 w 299272"/>
                <a:gd name="connsiteY13" fmla="*/ 91947 h 445410"/>
                <a:gd name="connsiteX14" fmla="*/ 74818 w 299272"/>
                <a:gd name="connsiteY14" fmla="*/ 91947 h 445410"/>
                <a:gd name="connsiteX15" fmla="*/ 74818 w 299272"/>
                <a:gd name="connsiteY15" fmla="*/ 0 h 445410"/>
                <a:gd name="connsiteX16" fmla="*/ 224454 w 299272"/>
                <a:gd name="connsiteY16" fmla="*/ 0 h 445410"/>
                <a:gd name="connsiteX17" fmla="*/ 224454 w 299272"/>
                <a:gd name="connsiteY17" fmla="*/ 24974 h 445410"/>
                <a:gd name="connsiteX18" fmla="*/ 74818 w 299272"/>
                <a:gd name="connsiteY18" fmla="*/ 24974 h 44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272" h="445410">
                  <a:moveTo>
                    <a:pt x="74818" y="202732"/>
                  </a:moveTo>
                  <a:lnTo>
                    <a:pt x="224454" y="202732"/>
                  </a:lnTo>
                  <a:lnTo>
                    <a:pt x="224454" y="306237"/>
                  </a:lnTo>
                  <a:lnTo>
                    <a:pt x="299272" y="306237"/>
                  </a:lnTo>
                  <a:lnTo>
                    <a:pt x="149636" y="445410"/>
                  </a:lnTo>
                  <a:lnTo>
                    <a:pt x="0" y="306237"/>
                  </a:lnTo>
                  <a:lnTo>
                    <a:pt x="74818" y="306237"/>
                  </a:lnTo>
                  <a:close/>
                  <a:moveTo>
                    <a:pt x="74818" y="123174"/>
                  </a:moveTo>
                  <a:lnTo>
                    <a:pt x="224454" y="123174"/>
                  </a:lnTo>
                  <a:lnTo>
                    <a:pt x="224454" y="171505"/>
                  </a:lnTo>
                  <a:lnTo>
                    <a:pt x="74818" y="171505"/>
                  </a:lnTo>
                  <a:close/>
                  <a:moveTo>
                    <a:pt x="74818" y="56201"/>
                  </a:moveTo>
                  <a:lnTo>
                    <a:pt x="224454" y="56201"/>
                  </a:lnTo>
                  <a:lnTo>
                    <a:pt x="224454" y="91947"/>
                  </a:lnTo>
                  <a:lnTo>
                    <a:pt x="74818" y="91947"/>
                  </a:lnTo>
                  <a:close/>
                  <a:moveTo>
                    <a:pt x="74818" y="0"/>
                  </a:moveTo>
                  <a:lnTo>
                    <a:pt x="224454" y="0"/>
                  </a:lnTo>
                  <a:lnTo>
                    <a:pt x="224454" y="24974"/>
                  </a:lnTo>
                  <a:lnTo>
                    <a:pt x="74818" y="24974"/>
                  </a:lnTo>
                  <a:close/>
                </a:path>
              </a:pathLst>
            </a:custGeom>
            <a:solidFill>
              <a:srgbClr val="5E637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EBDAEB5-908F-D015-5EA6-08CAFC125A0E}"/>
                </a:ext>
              </a:extLst>
            </p:cNvPr>
            <p:cNvSpPr/>
            <p:nvPr/>
          </p:nvSpPr>
          <p:spPr>
            <a:xfrm>
              <a:off x="1685921" y="3472223"/>
              <a:ext cx="1657354" cy="1657354"/>
            </a:xfrm>
            <a:prstGeom prst="ellipse">
              <a:avLst/>
            </a:prstGeom>
            <a:solidFill>
              <a:srgbClr val="155DE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카드</a:t>
              </a:r>
              <a:r>
                <a:rPr kumimoji="0" lang="ko-KR" altLang="en-US" sz="1600" b="0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0" lang="ko-KR" altLang="en-US" sz="1800" b="1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수수료</a:t>
              </a:r>
              <a:endParaRPr kumimoji="0" lang="en-US" altLang="ko-KR" sz="1800" b="1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ZERO</a:t>
              </a:r>
              <a:endParaRPr kumimoji="0" lang="ko-KR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47883D7-04B7-AE6E-7899-C3D209DC8BEB}"/>
                </a:ext>
              </a:extLst>
            </p:cNvPr>
            <p:cNvSpPr txBox="1"/>
            <p:nvPr/>
          </p:nvSpPr>
          <p:spPr>
            <a:xfrm>
              <a:off x="1565299" y="5402585"/>
              <a:ext cx="1898598" cy="878703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연간 총 발행액 </a:t>
              </a:r>
              <a: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500</a:t>
              </a: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억 이하</a:t>
              </a:r>
              <a:b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등록 면제 </a:t>
              </a:r>
              <a: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발행잔액 </a:t>
              </a:r>
              <a: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30</a:t>
              </a: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억원</a:t>
              </a:r>
              <a: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[</a:t>
              </a: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전자금융거래법</a:t>
              </a:r>
              <a: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]</a:t>
              </a: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910DD96-1690-CD0C-8B5A-6178D5F7F2B8}"/>
                </a:ext>
              </a:extLst>
            </p:cNvPr>
            <p:cNvSpPr/>
            <p:nvPr/>
          </p:nvSpPr>
          <p:spPr>
            <a:xfrm>
              <a:off x="2428662" y="4819228"/>
              <a:ext cx="171872" cy="17187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5869E5BA-792B-DDD9-D5AB-4654FEE08F7C}"/>
                </a:ext>
              </a:extLst>
            </p:cNvPr>
            <p:cNvCxnSpPr>
              <a:cxnSpLocks/>
            </p:cNvCxnSpPr>
            <p:nvPr/>
          </p:nvCxnSpPr>
          <p:spPr>
            <a:xfrm>
              <a:off x="2514598" y="5019675"/>
              <a:ext cx="0" cy="253643"/>
            </a:xfrm>
            <a:prstGeom prst="line">
              <a:avLst/>
            </a:prstGeom>
            <a:noFill/>
            <a:ln w="12700">
              <a:solidFill>
                <a:srgbClr val="155DEB"/>
              </a:solidFill>
              <a:prstDash val="solid"/>
              <a:headEnd type="none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656792A-2F6B-8030-FA2F-0CD941A0355C}"/>
              </a:ext>
            </a:extLst>
          </p:cNvPr>
          <p:cNvGrpSpPr/>
          <p:nvPr/>
        </p:nvGrpSpPr>
        <p:grpSpPr>
          <a:xfrm>
            <a:off x="8848724" y="3011477"/>
            <a:ext cx="1657354" cy="2934335"/>
            <a:chOff x="1685921" y="3011477"/>
            <a:chExt cx="1657354" cy="2934335"/>
          </a:xfrm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DC19075-CFE8-0DA0-C9EF-281FA99FB1CC}"/>
                </a:ext>
              </a:extLst>
            </p:cNvPr>
            <p:cNvSpPr/>
            <p:nvPr/>
          </p:nvSpPr>
          <p:spPr>
            <a:xfrm>
              <a:off x="2364962" y="3011477"/>
              <a:ext cx="299272" cy="445410"/>
            </a:xfrm>
            <a:custGeom>
              <a:avLst/>
              <a:gdLst>
                <a:gd name="connsiteX0" fmla="*/ 74818 w 299272"/>
                <a:gd name="connsiteY0" fmla="*/ 202732 h 445410"/>
                <a:gd name="connsiteX1" fmla="*/ 224454 w 299272"/>
                <a:gd name="connsiteY1" fmla="*/ 202732 h 445410"/>
                <a:gd name="connsiteX2" fmla="*/ 224454 w 299272"/>
                <a:gd name="connsiteY2" fmla="*/ 306237 h 445410"/>
                <a:gd name="connsiteX3" fmla="*/ 299272 w 299272"/>
                <a:gd name="connsiteY3" fmla="*/ 306237 h 445410"/>
                <a:gd name="connsiteX4" fmla="*/ 149636 w 299272"/>
                <a:gd name="connsiteY4" fmla="*/ 445410 h 445410"/>
                <a:gd name="connsiteX5" fmla="*/ 0 w 299272"/>
                <a:gd name="connsiteY5" fmla="*/ 306237 h 445410"/>
                <a:gd name="connsiteX6" fmla="*/ 74818 w 299272"/>
                <a:gd name="connsiteY6" fmla="*/ 306237 h 445410"/>
                <a:gd name="connsiteX7" fmla="*/ 74818 w 299272"/>
                <a:gd name="connsiteY7" fmla="*/ 123174 h 445410"/>
                <a:gd name="connsiteX8" fmla="*/ 224454 w 299272"/>
                <a:gd name="connsiteY8" fmla="*/ 123174 h 445410"/>
                <a:gd name="connsiteX9" fmla="*/ 224454 w 299272"/>
                <a:gd name="connsiteY9" fmla="*/ 171505 h 445410"/>
                <a:gd name="connsiteX10" fmla="*/ 74818 w 299272"/>
                <a:gd name="connsiteY10" fmla="*/ 171505 h 445410"/>
                <a:gd name="connsiteX11" fmla="*/ 74818 w 299272"/>
                <a:gd name="connsiteY11" fmla="*/ 56201 h 445410"/>
                <a:gd name="connsiteX12" fmla="*/ 224454 w 299272"/>
                <a:gd name="connsiteY12" fmla="*/ 56201 h 445410"/>
                <a:gd name="connsiteX13" fmla="*/ 224454 w 299272"/>
                <a:gd name="connsiteY13" fmla="*/ 91947 h 445410"/>
                <a:gd name="connsiteX14" fmla="*/ 74818 w 299272"/>
                <a:gd name="connsiteY14" fmla="*/ 91947 h 445410"/>
                <a:gd name="connsiteX15" fmla="*/ 74818 w 299272"/>
                <a:gd name="connsiteY15" fmla="*/ 0 h 445410"/>
                <a:gd name="connsiteX16" fmla="*/ 224454 w 299272"/>
                <a:gd name="connsiteY16" fmla="*/ 0 h 445410"/>
                <a:gd name="connsiteX17" fmla="*/ 224454 w 299272"/>
                <a:gd name="connsiteY17" fmla="*/ 24974 h 445410"/>
                <a:gd name="connsiteX18" fmla="*/ 74818 w 299272"/>
                <a:gd name="connsiteY18" fmla="*/ 24974 h 44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272" h="445410">
                  <a:moveTo>
                    <a:pt x="74818" y="202732"/>
                  </a:moveTo>
                  <a:lnTo>
                    <a:pt x="224454" y="202732"/>
                  </a:lnTo>
                  <a:lnTo>
                    <a:pt x="224454" y="306237"/>
                  </a:lnTo>
                  <a:lnTo>
                    <a:pt x="299272" y="306237"/>
                  </a:lnTo>
                  <a:lnTo>
                    <a:pt x="149636" y="445410"/>
                  </a:lnTo>
                  <a:lnTo>
                    <a:pt x="0" y="306237"/>
                  </a:lnTo>
                  <a:lnTo>
                    <a:pt x="74818" y="306237"/>
                  </a:lnTo>
                  <a:close/>
                  <a:moveTo>
                    <a:pt x="74818" y="123174"/>
                  </a:moveTo>
                  <a:lnTo>
                    <a:pt x="224454" y="123174"/>
                  </a:lnTo>
                  <a:lnTo>
                    <a:pt x="224454" y="171505"/>
                  </a:lnTo>
                  <a:lnTo>
                    <a:pt x="74818" y="171505"/>
                  </a:lnTo>
                  <a:close/>
                  <a:moveTo>
                    <a:pt x="74818" y="56201"/>
                  </a:moveTo>
                  <a:lnTo>
                    <a:pt x="224454" y="56201"/>
                  </a:lnTo>
                  <a:lnTo>
                    <a:pt x="224454" y="91947"/>
                  </a:lnTo>
                  <a:lnTo>
                    <a:pt x="74818" y="91947"/>
                  </a:lnTo>
                  <a:close/>
                  <a:moveTo>
                    <a:pt x="74818" y="0"/>
                  </a:moveTo>
                  <a:lnTo>
                    <a:pt x="224454" y="0"/>
                  </a:lnTo>
                  <a:lnTo>
                    <a:pt x="224454" y="24974"/>
                  </a:lnTo>
                  <a:lnTo>
                    <a:pt x="74818" y="24974"/>
                  </a:lnTo>
                  <a:close/>
                </a:path>
              </a:pathLst>
            </a:custGeom>
            <a:solidFill>
              <a:srgbClr val="5E637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50D33F4-352D-6CCE-B4E6-0C9FE9F74EC7}"/>
                </a:ext>
              </a:extLst>
            </p:cNvPr>
            <p:cNvSpPr/>
            <p:nvPr/>
          </p:nvSpPr>
          <p:spPr>
            <a:xfrm>
              <a:off x="1685921" y="3472223"/>
              <a:ext cx="1657354" cy="1657354"/>
            </a:xfrm>
            <a:prstGeom prst="ellipse">
              <a:avLst/>
            </a:prstGeom>
            <a:solidFill>
              <a:srgbClr val="155DE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신용카드</a:t>
              </a:r>
              <a:br>
                <a:rPr kumimoji="0" lang="en-US" altLang="ko-KR" sz="1800" b="1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0" lang="ko-KR" altLang="en-US" sz="1800" b="1" i="0" u="none" strike="noStrike" kern="1200" cap="none" spc="-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인프라 활용</a:t>
              </a:r>
              <a:endParaRPr kumimoji="0" lang="ko-KR" altLang="en-US" sz="18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C67A5ED-6932-FBBE-BDC9-89E7D8747CF9}"/>
                </a:ext>
              </a:extLst>
            </p:cNvPr>
            <p:cNvSpPr txBox="1"/>
            <p:nvPr/>
          </p:nvSpPr>
          <p:spPr>
            <a:xfrm>
              <a:off x="1848231" y="5402585"/>
              <a:ext cx="1332737" cy="543227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카드 결제</a:t>
              </a:r>
              <a: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간편 결제</a:t>
              </a:r>
              <a:br>
                <a:rPr kumimoji="0" lang="en-US" altLang="ko-KR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0" lang="ko-KR" altLang="en-US" sz="14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교통 카드 기능 제공</a:t>
              </a: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7D609F47-2EF1-7E4D-C8A2-3156EF5F4680}"/>
                </a:ext>
              </a:extLst>
            </p:cNvPr>
            <p:cNvSpPr/>
            <p:nvPr/>
          </p:nvSpPr>
          <p:spPr>
            <a:xfrm>
              <a:off x="2428662" y="4819228"/>
              <a:ext cx="171872" cy="17187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>
                    <a:lumMod val="90000"/>
                    <a:lumOff val="1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0D46C5C-4105-0C81-7C89-ED4F6BC7E5FD}"/>
                </a:ext>
              </a:extLst>
            </p:cNvPr>
            <p:cNvCxnSpPr>
              <a:cxnSpLocks/>
            </p:cNvCxnSpPr>
            <p:nvPr/>
          </p:nvCxnSpPr>
          <p:spPr>
            <a:xfrm>
              <a:off x="2514598" y="5019675"/>
              <a:ext cx="0" cy="253643"/>
            </a:xfrm>
            <a:prstGeom prst="line">
              <a:avLst/>
            </a:prstGeom>
            <a:noFill/>
            <a:ln w="12700">
              <a:solidFill>
                <a:srgbClr val="155DEB"/>
              </a:solidFill>
              <a:prstDash val="solid"/>
              <a:headEnd type="none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283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80698-0616-4475-A3C6-B1B5AB626682}"/>
              </a:ext>
            </a:extLst>
          </p:cNvPr>
          <p:cNvSpPr txBox="1"/>
          <p:nvPr/>
        </p:nvSpPr>
        <p:spPr>
          <a:xfrm>
            <a:off x="481210" y="240016"/>
            <a:ext cx="3008837" cy="416589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초기 가설 및 검증 방법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0C94C-B055-4882-9ED7-57CF378E7922}"/>
              </a:ext>
            </a:extLst>
          </p:cNvPr>
          <p:cNvSpPr txBox="1"/>
          <p:nvPr/>
        </p:nvSpPr>
        <p:spPr>
          <a:xfrm>
            <a:off x="599784" y="943093"/>
            <a:ext cx="10992433" cy="325667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 ‘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대만 관광객은 소비 패턴 측면에서 </a:t>
            </a:r>
            <a:r>
              <a:rPr lang="en-US" altLang="ko-KR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MVP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의 대표 타겟이 될 수 있으며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동일한 패턴의 국가군으로 확장 </a:t>
            </a:r>
            <a:r>
              <a:rPr kumimoji="0" lang="ko-KR" altLang="en-US" sz="1600" b="0" i="0" u="none" strike="noStrike" kern="1200" cap="none" spc="-6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가능하다’는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 점을 데이터로 검증</a:t>
            </a:r>
            <a:endParaRPr kumimoji="0" lang="ko-KR" altLang="en-US" sz="1600" b="0" i="0" u="none" strike="noStrike" kern="1200" cap="none" spc="-60" normalizeH="0" baseline="0" noProof="0" dirty="0">
              <a:ln>
                <a:noFill/>
              </a:ln>
              <a:solidFill>
                <a:srgbClr val="8FD9D9"/>
              </a:solidFill>
              <a:effectLst/>
              <a:uLnTx/>
              <a:uFillTx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48ACE21-AB7B-4D6B-A5A5-52924FC39633}"/>
              </a:ext>
            </a:extLst>
          </p:cNvPr>
          <p:cNvSpPr/>
          <p:nvPr/>
        </p:nvSpPr>
        <p:spPr>
          <a:xfrm rot="16200000">
            <a:off x="4296665" y="-1900456"/>
            <a:ext cx="1042388" cy="8604958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F6F9F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r>
              <a:rPr lang="ko-KR" altLang="en-US" b="1" spc="-60" dirty="0">
                <a:solidFill>
                  <a:srgbClr val="00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대만 관광객의 소비는 특정 상권 및 업종에 통계적으로 유의미하게 집중되어 있다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1ABA58C-B069-4335-997E-8D6555D9EB47}"/>
              </a:ext>
            </a:extLst>
          </p:cNvPr>
          <p:cNvSpPr/>
          <p:nvPr/>
        </p:nvSpPr>
        <p:spPr>
          <a:xfrm rot="16200000">
            <a:off x="261202" y="2165534"/>
            <a:ext cx="1042388" cy="478649"/>
          </a:xfrm>
          <a:custGeom>
            <a:avLst/>
            <a:gdLst>
              <a:gd name="connsiteX0" fmla="*/ 160759 w 2031321"/>
              <a:gd name="connsiteY0" fmla="*/ 0 h 478649"/>
              <a:gd name="connsiteX1" fmla="*/ 1870562 w 2031321"/>
              <a:gd name="connsiteY1" fmla="*/ 0 h 478649"/>
              <a:gd name="connsiteX2" fmla="*/ 2031321 w 2031321"/>
              <a:gd name="connsiteY2" fmla="*/ 160759 h 478649"/>
              <a:gd name="connsiteX3" fmla="*/ 2031321 w 2031321"/>
              <a:gd name="connsiteY3" fmla="*/ 399651 h 478649"/>
              <a:gd name="connsiteX4" fmla="*/ 2022779 w 2031321"/>
              <a:gd name="connsiteY4" fmla="*/ 397926 h 478649"/>
              <a:gd name="connsiteX5" fmla="*/ 1949772 w 2031321"/>
              <a:gd name="connsiteY5" fmla="*/ 470933 h 478649"/>
              <a:gd name="connsiteX6" fmla="*/ 1951330 w 2031321"/>
              <a:gd name="connsiteY6" fmla="*/ 478649 h 478649"/>
              <a:gd name="connsiteX7" fmla="*/ 79990 w 2031321"/>
              <a:gd name="connsiteY7" fmla="*/ 478649 h 478649"/>
              <a:gd name="connsiteX8" fmla="*/ 81548 w 2031321"/>
              <a:gd name="connsiteY8" fmla="*/ 470933 h 478649"/>
              <a:gd name="connsiteX9" fmla="*/ 8541 w 2031321"/>
              <a:gd name="connsiteY9" fmla="*/ 397926 h 478649"/>
              <a:gd name="connsiteX10" fmla="*/ 0 w 2031321"/>
              <a:gd name="connsiteY10" fmla="*/ 399651 h 478649"/>
              <a:gd name="connsiteX11" fmla="*/ 0 w 2031321"/>
              <a:gd name="connsiteY11" fmla="*/ 160759 h 478649"/>
              <a:gd name="connsiteX12" fmla="*/ 160759 w 2031321"/>
              <a:gd name="connsiteY12" fmla="*/ 0 h 4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1321" h="478649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lnTo>
                  <a:pt x="1951330" y="478649"/>
                </a:lnTo>
                <a:lnTo>
                  <a:pt x="79990" y="478649"/>
                </a:lnTo>
                <a:lnTo>
                  <a:pt x="81548" y="470933"/>
                </a:ln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5F637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핵심</a:t>
            </a:r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</a:t>
            </a:r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8683A19-82BD-4B0D-B0EC-C0A1BE86B5E9}"/>
              </a:ext>
            </a:extLst>
          </p:cNvPr>
          <p:cNvSpPr/>
          <p:nvPr/>
        </p:nvSpPr>
        <p:spPr>
          <a:xfrm rot="16200000">
            <a:off x="4549835" y="-457455"/>
            <a:ext cx="1042388" cy="8098617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외국인 카드 소비 데이터에서 관광과 무관한 장기 체류</a:t>
            </a:r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생활 소비를 제거하여</a:t>
            </a:r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b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</a:t>
            </a:r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외국인 관광객의 핵심 소비 패턴은 명확하게 분리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C7DBAFF3-0FCA-463E-8BF3-6503173ED600}"/>
              </a:ext>
            </a:extLst>
          </p:cNvPr>
          <p:cNvSpPr/>
          <p:nvPr/>
        </p:nvSpPr>
        <p:spPr>
          <a:xfrm rot="16200000">
            <a:off x="10058354" y="961863"/>
            <a:ext cx="1042388" cy="2880320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F6F9F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ko-KR" altLang="en-US" sz="1400" spc="-60" dirty="0">
                <a:solidFill>
                  <a:srgbClr val="00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소비 집중 상권과 업종을 확인하여</a:t>
            </a:r>
            <a:r>
              <a:rPr lang="en-US" altLang="ko-KR" sz="1400" spc="-60" dirty="0">
                <a:solidFill>
                  <a:srgbClr val="00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pPr algn="ctr"/>
            <a:r>
              <a:rPr lang="ko-KR" altLang="en-US" sz="1400" spc="-60" dirty="0">
                <a:solidFill>
                  <a:srgbClr val="00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핵심 상권의 업종별 맞춤 프로모션 등 </a:t>
            </a:r>
            <a:br>
              <a:rPr lang="en-US" altLang="ko-KR" sz="1400" spc="-60" dirty="0">
                <a:solidFill>
                  <a:srgbClr val="00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400" b="1" u="sng" spc="-60" dirty="0">
                <a:solidFill>
                  <a:srgbClr val="00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효율적 마케팅 전략 도출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F3F47A2-768B-435F-BB84-2C483C591BAE}"/>
              </a:ext>
            </a:extLst>
          </p:cNvPr>
          <p:cNvSpPr/>
          <p:nvPr/>
        </p:nvSpPr>
        <p:spPr>
          <a:xfrm rot="16200000">
            <a:off x="10058354" y="2149994"/>
            <a:ext cx="1042388" cy="2880320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업종</a:t>
            </a:r>
            <a:r>
              <a:rPr lang="en-US" altLang="ko-KR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소비 패턴 중 비정상적으로 </a:t>
            </a:r>
            <a:endParaRPr lang="en-US" altLang="ko-KR" sz="1400" spc="-6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높은 구간을 식별하여 분석 대상에서 제외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9651081-613A-4C21-950E-22B103D2A81E}"/>
              </a:ext>
            </a:extLst>
          </p:cNvPr>
          <p:cNvSpPr/>
          <p:nvPr/>
        </p:nvSpPr>
        <p:spPr>
          <a:xfrm rot="16200000">
            <a:off x="726969" y="3364934"/>
            <a:ext cx="1042388" cy="478649"/>
          </a:xfrm>
          <a:custGeom>
            <a:avLst/>
            <a:gdLst>
              <a:gd name="connsiteX0" fmla="*/ 160759 w 2031321"/>
              <a:gd name="connsiteY0" fmla="*/ 0 h 478649"/>
              <a:gd name="connsiteX1" fmla="*/ 1870562 w 2031321"/>
              <a:gd name="connsiteY1" fmla="*/ 0 h 478649"/>
              <a:gd name="connsiteX2" fmla="*/ 2031321 w 2031321"/>
              <a:gd name="connsiteY2" fmla="*/ 160759 h 478649"/>
              <a:gd name="connsiteX3" fmla="*/ 2031321 w 2031321"/>
              <a:gd name="connsiteY3" fmla="*/ 399651 h 478649"/>
              <a:gd name="connsiteX4" fmla="*/ 2022779 w 2031321"/>
              <a:gd name="connsiteY4" fmla="*/ 397926 h 478649"/>
              <a:gd name="connsiteX5" fmla="*/ 1949772 w 2031321"/>
              <a:gd name="connsiteY5" fmla="*/ 470933 h 478649"/>
              <a:gd name="connsiteX6" fmla="*/ 1951330 w 2031321"/>
              <a:gd name="connsiteY6" fmla="*/ 478649 h 478649"/>
              <a:gd name="connsiteX7" fmla="*/ 79990 w 2031321"/>
              <a:gd name="connsiteY7" fmla="*/ 478649 h 478649"/>
              <a:gd name="connsiteX8" fmla="*/ 81548 w 2031321"/>
              <a:gd name="connsiteY8" fmla="*/ 470933 h 478649"/>
              <a:gd name="connsiteX9" fmla="*/ 8541 w 2031321"/>
              <a:gd name="connsiteY9" fmla="*/ 397926 h 478649"/>
              <a:gd name="connsiteX10" fmla="*/ 0 w 2031321"/>
              <a:gd name="connsiteY10" fmla="*/ 399651 h 478649"/>
              <a:gd name="connsiteX11" fmla="*/ 0 w 2031321"/>
              <a:gd name="connsiteY11" fmla="*/ 160759 h 478649"/>
              <a:gd name="connsiteX12" fmla="*/ 160759 w 2031321"/>
              <a:gd name="connsiteY12" fmla="*/ 0 h 4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1321" h="478649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lnTo>
                  <a:pt x="1951330" y="478649"/>
                </a:lnTo>
                <a:lnTo>
                  <a:pt x="79990" y="478649"/>
                </a:lnTo>
                <a:lnTo>
                  <a:pt x="81548" y="470933"/>
                </a:ln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5F637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정제</a:t>
            </a:r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0D5B5B-ED33-43E0-941A-1A931DFAE3C8}"/>
              </a:ext>
            </a:extLst>
          </p:cNvPr>
          <p:cNvSpPr/>
          <p:nvPr/>
        </p:nvSpPr>
        <p:spPr>
          <a:xfrm>
            <a:off x="1108070" y="2891736"/>
            <a:ext cx="285236" cy="285236"/>
          </a:xfrm>
          <a:prstGeom prst="rect">
            <a:avLst/>
          </a:prstGeom>
          <a:solidFill>
            <a:schemeClr val="bg1"/>
          </a:solidFill>
          <a:ln w="9525">
            <a:solidFill>
              <a:srgbClr val="C8C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5F637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lang="ko-KR" altLang="en-US" sz="1400" b="1" dirty="0">
              <a:solidFill>
                <a:srgbClr val="5F637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074DC1C-3A50-47D4-AB72-EA900D445F35}"/>
              </a:ext>
            </a:extLst>
          </p:cNvPr>
          <p:cNvSpPr/>
          <p:nvPr/>
        </p:nvSpPr>
        <p:spPr>
          <a:xfrm rot="16200000">
            <a:off x="4549835" y="727816"/>
            <a:ext cx="1042388" cy="8098617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타겟 국가 관광객의 </a:t>
            </a:r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인당 소비금액</a:t>
            </a:r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거래 빈도</a:t>
            </a:r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업종 분포는 전체 외국인 평균 대비 </a:t>
            </a:r>
            <a:endParaRPr lang="en-US" altLang="ko-KR" spc="-6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</a:t>
            </a:r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유의미한 차별적 특성 확인</a:t>
            </a: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38C6349-D49E-4EA0-807B-12CAB9988116}"/>
              </a:ext>
            </a:extLst>
          </p:cNvPr>
          <p:cNvSpPr/>
          <p:nvPr/>
        </p:nvSpPr>
        <p:spPr>
          <a:xfrm rot="16200000">
            <a:off x="10058354" y="3335265"/>
            <a:ext cx="1042388" cy="2880320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외국인 </a:t>
            </a:r>
            <a:r>
              <a:rPr lang="en-US" altLang="ko-KR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vs </a:t>
            </a:r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대만 소비 비교 </a:t>
            </a:r>
            <a:endParaRPr lang="en-US" altLang="ko-KR" sz="1400" spc="-6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금액</a:t>
            </a:r>
            <a:r>
              <a:rPr lang="en-US" altLang="ko-KR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거래 건수</a:t>
            </a:r>
            <a:r>
              <a:rPr lang="en-US" altLang="ko-KR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건당 평균 금액</a:t>
            </a:r>
            <a:r>
              <a:rPr lang="en-US" altLang="ko-KR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BB01B309-5D12-4E56-AC34-530FC8988315}"/>
              </a:ext>
            </a:extLst>
          </p:cNvPr>
          <p:cNvSpPr/>
          <p:nvPr/>
        </p:nvSpPr>
        <p:spPr>
          <a:xfrm rot="16200000">
            <a:off x="726969" y="4550205"/>
            <a:ext cx="1042388" cy="478649"/>
          </a:xfrm>
          <a:custGeom>
            <a:avLst/>
            <a:gdLst>
              <a:gd name="connsiteX0" fmla="*/ 160759 w 2031321"/>
              <a:gd name="connsiteY0" fmla="*/ 0 h 478649"/>
              <a:gd name="connsiteX1" fmla="*/ 1870562 w 2031321"/>
              <a:gd name="connsiteY1" fmla="*/ 0 h 478649"/>
              <a:gd name="connsiteX2" fmla="*/ 2031321 w 2031321"/>
              <a:gd name="connsiteY2" fmla="*/ 160759 h 478649"/>
              <a:gd name="connsiteX3" fmla="*/ 2031321 w 2031321"/>
              <a:gd name="connsiteY3" fmla="*/ 399651 h 478649"/>
              <a:gd name="connsiteX4" fmla="*/ 2022779 w 2031321"/>
              <a:gd name="connsiteY4" fmla="*/ 397926 h 478649"/>
              <a:gd name="connsiteX5" fmla="*/ 1949772 w 2031321"/>
              <a:gd name="connsiteY5" fmla="*/ 470933 h 478649"/>
              <a:gd name="connsiteX6" fmla="*/ 1951330 w 2031321"/>
              <a:gd name="connsiteY6" fmla="*/ 478649 h 478649"/>
              <a:gd name="connsiteX7" fmla="*/ 79990 w 2031321"/>
              <a:gd name="connsiteY7" fmla="*/ 478649 h 478649"/>
              <a:gd name="connsiteX8" fmla="*/ 81548 w 2031321"/>
              <a:gd name="connsiteY8" fmla="*/ 470933 h 478649"/>
              <a:gd name="connsiteX9" fmla="*/ 8541 w 2031321"/>
              <a:gd name="connsiteY9" fmla="*/ 397926 h 478649"/>
              <a:gd name="connsiteX10" fmla="*/ 0 w 2031321"/>
              <a:gd name="connsiteY10" fmla="*/ 399651 h 478649"/>
              <a:gd name="connsiteX11" fmla="*/ 0 w 2031321"/>
              <a:gd name="connsiteY11" fmla="*/ 160759 h 478649"/>
              <a:gd name="connsiteX12" fmla="*/ 160759 w 2031321"/>
              <a:gd name="connsiteY12" fmla="*/ 0 h 4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1321" h="478649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lnTo>
                  <a:pt x="1951330" y="478649"/>
                </a:lnTo>
                <a:lnTo>
                  <a:pt x="79990" y="478649"/>
                </a:lnTo>
                <a:lnTo>
                  <a:pt x="81548" y="470933"/>
                </a:ln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5F637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기초</a:t>
            </a:r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통계</a:t>
            </a:r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874A05AB-6B96-4C3E-A0AC-08D0C18612F4}"/>
              </a:ext>
            </a:extLst>
          </p:cNvPr>
          <p:cNvSpPr/>
          <p:nvPr/>
        </p:nvSpPr>
        <p:spPr>
          <a:xfrm rot="16200000">
            <a:off x="4549835" y="1911387"/>
            <a:ext cx="1042388" cy="8098617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타겟 국가 관광객과 소비 패턴이 유사한 외국인 국가군이 존재하며</a:t>
            </a:r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국가군은 동일한 </a:t>
            </a:r>
            <a:b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</a:t>
            </a:r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</a:t>
            </a:r>
            <a:r>
              <a:rPr lang="en-US" altLang="ko-KR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마케팅 전략으로 확장 가능</a:t>
            </a: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61AF1C0-99A3-4667-88B6-61AF2E44F8B2}"/>
              </a:ext>
            </a:extLst>
          </p:cNvPr>
          <p:cNvSpPr/>
          <p:nvPr/>
        </p:nvSpPr>
        <p:spPr>
          <a:xfrm rot="16200000">
            <a:off x="10058354" y="4518836"/>
            <a:ext cx="1042388" cy="2880320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향후 확장 전략</a:t>
            </a:r>
            <a:r>
              <a:rPr lang="en-US" altLang="ko-KR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algn="ctr"/>
            <a:r>
              <a:rPr lang="ko-KR" altLang="en-US" sz="1400" spc="-6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유사 군집 국가 우선 순위 적용 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AD2725EE-4141-4E85-AA74-2E5FE3DA4EA8}"/>
              </a:ext>
            </a:extLst>
          </p:cNvPr>
          <p:cNvSpPr/>
          <p:nvPr/>
        </p:nvSpPr>
        <p:spPr>
          <a:xfrm rot="16200000">
            <a:off x="726969" y="5733776"/>
            <a:ext cx="1042388" cy="478649"/>
          </a:xfrm>
          <a:custGeom>
            <a:avLst/>
            <a:gdLst>
              <a:gd name="connsiteX0" fmla="*/ 160759 w 2031321"/>
              <a:gd name="connsiteY0" fmla="*/ 0 h 478649"/>
              <a:gd name="connsiteX1" fmla="*/ 1870562 w 2031321"/>
              <a:gd name="connsiteY1" fmla="*/ 0 h 478649"/>
              <a:gd name="connsiteX2" fmla="*/ 2031321 w 2031321"/>
              <a:gd name="connsiteY2" fmla="*/ 160759 h 478649"/>
              <a:gd name="connsiteX3" fmla="*/ 2031321 w 2031321"/>
              <a:gd name="connsiteY3" fmla="*/ 399651 h 478649"/>
              <a:gd name="connsiteX4" fmla="*/ 2022779 w 2031321"/>
              <a:gd name="connsiteY4" fmla="*/ 397926 h 478649"/>
              <a:gd name="connsiteX5" fmla="*/ 1949772 w 2031321"/>
              <a:gd name="connsiteY5" fmla="*/ 470933 h 478649"/>
              <a:gd name="connsiteX6" fmla="*/ 1951330 w 2031321"/>
              <a:gd name="connsiteY6" fmla="*/ 478649 h 478649"/>
              <a:gd name="connsiteX7" fmla="*/ 79990 w 2031321"/>
              <a:gd name="connsiteY7" fmla="*/ 478649 h 478649"/>
              <a:gd name="connsiteX8" fmla="*/ 81548 w 2031321"/>
              <a:gd name="connsiteY8" fmla="*/ 470933 h 478649"/>
              <a:gd name="connsiteX9" fmla="*/ 8541 w 2031321"/>
              <a:gd name="connsiteY9" fmla="*/ 397926 h 478649"/>
              <a:gd name="connsiteX10" fmla="*/ 0 w 2031321"/>
              <a:gd name="connsiteY10" fmla="*/ 399651 h 478649"/>
              <a:gd name="connsiteX11" fmla="*/ 0 w 2031321"/>
              <a:gd name="connsiteY11" fmla="*/ 160759 h 478649"/>
              <a:gd name="connsiteX12" fmla="*/ 160759 w 2031321"/>
              <a:gd name="connsiteY12" fmla="*/ 0 h 4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1321" h="478649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lnTo>
                  <a:pt x="1951330" y="478649"/>
                </a:lnTo>
                <a:lnTo>
                  <a:pt x="79990" y="478649"/>
                </a:lnTo>
                <a:lnTo>
                  <a:pt x="81548" y="470933"/>
                </a:ln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5F637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유</a:t>
            </a:r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</a:t>
            </a:r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도</a:t>
            </a:r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7884E5-7D52-4C4C-888A-2D56DE00860D}"/>
              </a:ext>
            </a:extLst>
          </p:cNvPr>
          <p:cNvGrpSpPr/>
          <p:nvPr/>
        </p:nvGrpSpPr>
        <p:grpSpPr>
          <a:xfrm>
            <a:off x="571757" y="3452237"/>
            <a:ext cx="345134" cy="345134"/>
            <a:chOff x="7234587" y="3989936"/>
            <a:chExt cx="345134" cy="34513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65544F6-0FD3-4D96-887C-7B5B5002212A}"/>
                </a:ext>
              </a:extLst>
            </p:cNvPr>
            <p:cNvSpPr/>
            <p:nvPr/>
          </p:nvSpPr>
          <p:spPr>
            <a:xfrm>
              <a:off x="7234587" y="3989936"/>
              <a:ext cx="345134" cy="345134"/>
            </a:xfrm>
            <a:prstGeom prst="ellipse">
              <a:avLst/>
            </a:prstGeom>
            <a:pattFill prst="pct25">
              <a:fgClr>
                <a:srgbClr val="C8CACF"/>
              </a:fgClr>
              <a:bgClr>
                <a:schemeClr val="bg1"/>
              </a:bgClr>
            </a:pattFill>
            <a:ln w="9525">
              <a:solidFill>
                <a:srgbClr val="C8C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F37927A-9D4F-46A0-86DB-06774430A0EA}"/>
                </a:ext>
              </a:extLst>
            </p:cNvPr>
            <p:cNvGrpSpPr/>
            <p:nvPr/>
          </p:nvGrpSpPr>
          <p:grpSpPr>
            <a:xfrm>
              <a:off x="7333252" y="4088601"/>
              <a:ext cx="147805" cy="147805"/>
              <a:chOff x="7332889" y="3741626"/>
              <a:chExt cx="216402" cy="216402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7641B50-7D5B-4D1A-98C5-6014ABE44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090" y="3741626"/>
                <a:ext cx="0" cy="216402"/>
              </a:xfrm>
              <a:prstGeom prst="line">
                <a:avLst/>
              </a:prstGeom>
              <a:ln w="38100">
                <a:solidFill>
                  <a:srgbClr val="5E6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41CE77C-A302-428A-B813-04CC06E894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441090" y="3741627"/>
                <a:ext cx="0" cy="216402"/>
              </a:xfrm>
              <a:prstGeom prst="line">
                <a:avLst/>
              </a:prstGeom>
              <a:ln w="38100">
                <a:solidFill>
                  <a:srgbClr val="5E6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90AAB1-96AB-485C-B36E-BDF0EC99D1F9}"/>
              </a:ext>
            </a:extLst>
          </p:cNvPr>
          <p:cNvSpPr/>
          <p:nvPr/>
        </p:nvSpPr>
        <p:spPr>
          <a:xfrm>
            <a:off x="1108070" y="4187880"/>
            <a:ext cx="285236" cy="285236"/>
          </a:xfrm>
          <a:prstGeom prst="rect">
            <a:avLst/>
          </a:prstGeom>
          <a:solidFill>
            <a:schemeClr val="bg1"/>
          </a:solidFill>
          <a:ln w="9525">
            <a:solidFill>
              <a:srgbClr val="C8C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5F637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sz="1400" b="1" dirty="0">
              <a:solidFill>
                <a:srgbClr val="5F637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AA6208-2A10-42E0-BD5A-E72B229E3828}"/>
              </a:ext>
            </a:extLst>
          </p:cNvPr>
          <p:cNvSpPr/>
          <p:nvPr/>
        </p:nvSpPr>
        <p:spPr>
          <a:xfrm>
            <a:off x="1108070" y="5342089"/>
            <a:ext cx="285236" cy="285236"/>
          </a:xfrm>
          <a:prstGeom prst="rect">
            <a:avLst/>
          </a:prstGeom>
          <a:solidFill>
            <a:schemeClr val="bg1"/>
          </a:solidFill>
          <a:ln w="9525">
            <a:solidFill>
              <a:srgbClr val="C8C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5F637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lang="ko-KR" altLang="en-US" sz="1400" b="1" dirty="0">
              <a:solidFill>
                <a:srgbClr val="5F637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9E58756-68F7-458B-B24B-37B71B5D9D50}"/>
              </a:ext>
            </a:extLst>
          </p:cNvPr>
          <p:cNvGrpSpPr/>
          <p:nvPr/>
        </p:nvGrpSpPr>
        <p:grpSpPr>
          <a:xfrm>
            <a:off x="571757" y="4602857"/>
            <a:ext cx="345134" cy="345134"/>
            <a:chOff x="7234587" y="3989936"/>
            <a:chExt cx="345134" cy="34513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0636A62-5185-4BA2-BF4A-7A0AEA67338F}"/>
                </a:ext>
              </a:extLst>
            </p:cNvPr>
            <p:cNvSpPr/>
            <p:nvPr/>
          </p:nvSpPr>
          <p:spPr>
            <a:xfrm>
              <a:off x="7234587" y="3989936"/>
              <a:ext cx="345134" cy="345134"/>
            </a:xfrm>
            <a:prstGeom prst="ellipse">
              <a:avLst/>
            </a:prstGeom>
            <a:pattFill prst="pct25">
              <a:fgClr>
                <a:srgbClr val="C8CACF"/>
              </a:fgClr>
              <a:bgClr>
                <a:schemeClr val="bg1"/>
              </a:bgClr>
            </a:pattFill>
            <a:ln w="9525">
              <a:solidFill>
                <a:srgbClr val="C8C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7A17A2E-0C30-4685-BA33-1C2596D06348}"/>
                </a:ext>
              </a:extLst>
            </p:cNvPr>
            <p:cNvGrpSpPr/>
            <p:nvPr/>
          </p:nvGrpSpPr>
          <p:grpSpPr>
            <a:xfrm>
              <a:off x="7333252" y="4088601"/>
              <a:ext cx="147805" cy="147805"/>
              <a:chOff x="7332889" y="3741626"/>
              <a:chExt cx="216402" cy="216402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F25431D-7E5A-4B5D-BF4E-625019DB7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090" y="3741626"/>
                <a:ext cx="0" cy="216402"/>
              </a:xfrm>
              <a:prstGeom prst="line">
                <a:avLst/>
              </a:prstGeom>
              <a:ln w="38100">
                <a:solidFill>
                  <a:srgbClr val="5E6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F68D1A9-9559-485C-B09A-A302EEE3AA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441090" y="3741627"/>
                <a:ext cx="0" cy="216402"/>
              </a:xfrm>
              <a:prstGeom prst="line">
                <a:avLst/>
              </a:prstGeom>
              <a:ln w="38100">
                <a:solidFill>
                  <a:srgbClr val="5E6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FEEC9DC-3813-4951-8012-C32864DA302F}"/>
              </a:ext>
            </a:extLst>
          </p:cNvPr>
          <p:cNvGrpSpPr/>
          <p:nvPr/>
        </p:nvGrpSpPr>
        <p:grpSpPr>
          <a:xfrm>
            <a:off x="571757" y="5786429"/>
            <a:ext cx="345134" cy="345134"/>
            <a:chOff x="7234587" y="3989936"/>
            <a:chExt cx="345134" cy="345134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6711CD7-BBC9-4DED-BFC1-DB15C2261E81}"/>
                </a:ext>
              </a:extLst>
            </p:cNvPr>
            <p:cNvSpPr/>
            <p:nvPr/>
          </p:nvSpPr>
          <p:spPr>
            <a:xfrm>
              <a:off x="7234587" y="3989936"/>
              <a:ext cx="345134" cy="345134"/>
            </a:xfrm>
            <a:prstGeom prst="ellipse">
              <a:avLst/>
            </a:prstGeom>
            <a:pattFill prst="pct25">
              <a:fgClr>
                <a:srgbClr val="C8CACF"/>
              </a:fgClr>
              <a:bgClr>
                <a:schemeClr val="bg1"/>
              </a:bgClr>
            </a:pattFill>
            <a:ln w="9525">
              <a:solidFill>
                <a:srgbClr val="C8C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C795521-021A-407B-AAAB-CC2F72A1E1AC}"/>
                </a:ext>
              </a:extLst>
            </p:cNvPr>
            <p:cNvGrpSpPr/>
            <p:nvPr/>
          </p:nvGrpSpPr>
          <p:grpSpPr>
            <a:xfrm>
              <a:off x="7333252" y="4088601"/>
              <a:ext cx="147805" cy="147805"/>
              <a:chOff x="7332889" y="3741626"/>
              <a:chExt cx="216402" cy="216402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3D4BA8E-F630-422F-802A-D900CA308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090" y="3741626"/>
                <a:ext cx="0" cy="216402"/>
              </a:xfrm>
              <a:prstGeom prst="line">
                <a:avLst/>
              </a:prstGeom>
              <a:ln w="38100">
                <a:solidFill>
                  <a:srgbClr val="5E6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718F7320-13EB-4C28-B673-A60183FC757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441090" y="3741627"/>
                <a:ext cx="0" cy="216402"/>
              </a:xfrm>
              <a:prstGeom prst="line">
                <a:avLst/>
              </a:prstGeom>
              <a:ln w="38100">
                <a:solidFill>
                  <a:srgbClr val="5E6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3346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D5DE9-973C-4653-BDF1-DA86990B65E0}"/>
              </a:ext>
            </a:extLst>
          </p:cNvPr>
          <p:cNvSpPr txBox="1"/>
          <p:nvPr/>
        </p:nvSpPr>
        <p:spPr>
          <a:xfrm>
            <a:off x="481210" y="240016"/>
            <a:ext cx="3824765" cy="416589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 데이터 및 분석 한계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804B6-B833-43BB-9EF9-FB5444F9A12A}"/>
              </a:ext>
            </a:extLst>
          </p:cNvPr>
          <p:cNvSpPr txBox="1"/>
          <p:nvPr/>
        </p:nvSpPr>
        <p:spPr>
          <a:xfrm>
            <a:off x="980030" y="943093"/>
            <a:ext cx="10231968" cy="325667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D-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테스트베드 지원을 통해 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SDC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 외국인 신용카드 소비 데이터를 활용하였으며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현금 거래</a:t>
            </a:r>
            <a:r>
              <a:rPr lang="en-US" altLang="ko-KR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장기체류자 등 구조적 한계 존재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EBDA22E-13BF-44C2-A700-46FE6D0D79BD}"/>
              </a:ext>
            </a:extLst>
          </p:cNvPr>
          <p:cNvSpPr/>
          <p:nvPr/>
        </p:nvSpPr>
        <p:spPr>
          <a:xfrm>
            <a:off x="925783" y="1592796"/>
            <a:ext cx="5093072" cy="3538056"/>
          </a:xfrm>
          <a:custGeom>
            <a:avLst/>
            <a:gdLst>
              <a:gd name="connsiteX0" fmla="*/ 101532 w 5093072"/>
              <a:gd name="connsiteY0" fmla="*/ 0 h 3538056"/>
              <a:gd name="connsiteX1" fmla="*/ 163412 w 5093072"/>
              <a:gd name="connsiteY1" fmla="*/ 0 h 3538056"/>
              <a:gd name="connsiteX2" fmla="*/ 263227 w 5093072"/>
              <a:gd name="connsiteY2" fmla="*/ 0 h 3538056"/>
              <a:gd name="connsiteX3" fmla="*/ 443171 w 5093072"/>
              <a:gd name="connsiteY3" fmla="*/ 0 h 3538056"/>
              <a:gd name="connsiteX4" fmla="*/ 604866 w 5093072"/>
              <a:gd name="connsiteY4" fmla="*/ 0 h 3538056"/>
              <a:gd name="connsiteX5" fmla="*/ 730182 w 5093072"/>
              <a:gd name="connsiteY5" fmla="*/ 0 h 3538056"/>
              <a:gd name="connsiteX6" fmla="*/ 784810 w 5093072"/>
              <a:gd name="connsiteY6" fmla="*/ 0 h 3538056"/>
              <a:gd name="connsiteX7" fmla="*/ 792062 w 5093072"/>
              <a:gd name="connsiteY7" fmla="*/ 0 h 3538056"/>
              <a:gd name="connsiteX8" fmla="*/ 891877 w 5093072"/>
              <a:gd name="connsiteY8" fmla="*/ 0 h 3538056"/>
              <a:gd name="connsiteX9" fmla="*/ 946505 w 5093072"/>
              <a:gd name="connsiteY9" fmla="*/ 0 h 3538056"/>
              <a:gd name="connsiteX10" fmla="*/ 1071821 w 5093072"/>
              <a:gd name="connsiteY10" fmla="*/ 0 h 3538056"/>
              <a:gd name="connsiteX11" fmla="*/ 1126449 w 5093072"/>
              <a:gd name="connsiteY11" fmla="*/ 0 h 3538056"/>
              <a:gd name="connsiteX12" fmla="*/ 1233516 w 5093072"/>
              <a:gd name="connsiteY12" fmla="*/ 0 h 3538056"/>
              <a:gd name="connsiteX13" fmla="*/ 1288144 w 5093072"/>
              <a:gd name="connsiteY13" fmla="*/ 0 h 3538056"/>
              <a:gd name="connsiteX14" fmla="*/ 1413460 w 5093072"/>
              <a:gd name="connsiteY14" fmla="*/ 0 h 3538056"/>
              <a:gd name="connsiteX15" fmla="*/ 1468088 w 5093072"/>
              <a:gd name="connsiteY15" fmla="*/ 0 h 3538056"/>
              <a:gd name="connsiteX16" fmla="*/ 1575155 w 5093072"/>
              <a:gd name="connsiteY16" fmla="*/ 0 h 3538056"/>
              <a:gd name="connsiteX17" fmla="*/ 1629783 w 5093072"/>
              <a:gd name="connsiteY17" fmla="*/ 0 h 3538056"/>
              <a:gd name="connsiteX18" fmla="*/ 1755099 w 5093072"/>
              <a:gd name="connsiteY18" fmla="*/ 0 h 3538056"/>
              <a:gd name="connsiteX19" fmla="*/ 1809727 w 5093072"/>
              <a:gd name="connsiteY19" fmla="*/ 0 h 3538056"/>
              <a:gd name="connsiteX20" fmla="*/ 1916794 w 5093072"/>
              <a:gd name="connsiteY20" fmla="*/ 0 h 3538056"/>
              <a:gd name="connsiteX21" fmla="*/ 1971422 w 5093072"/>
              <a:gd name="connsiteY21" fmla="*/ 0 h 3538056"/>
              <a:gd name="connsiteX22" fmla="*/ 2096738 w 5093072"/>
              <a:gd name="connsiteY22" fmla="*/ 0 h 3538056"/>
              <a:gd name="connsiteX23" fmla="*/ 2151367 w 5093072"/>
              <a:gd name="connsiteY23" fmla="*/ 0 h 3538056"/>
              <a:gd name="connsiteX24" fmla="*/ 2258433 w 5093072"/>
              <a:gd name="connsiteY24" fmla="*/ 0 h 3538056"/>
              <a:gd name="connsiteX25" fmla="*/ 2313061 w 5093072"/>
              <a:gd name="connsiteY25" fmla="*/ 0 h 3538056"/>
              <a:gd name="connsiteX26" fmla="*/ 2438377 w 5093072"/>
              <a:gd name="connsiteY26" fmla="*/ 0 h 3538056"/>
              <a:gd name="connsiteX27" fmla="*/ 2493006 w 5093072"/>
              <a:gd name="connsiteY27" fmla="*/ 0 h 3538056"/>
              <a:gd name="connsiteX28" fmla="*/ 2600072 w 5093072"/>
              <a:gd name="connsiteY28" fmla="*/ 0 h 3538056"/>
              <a:gd name="connsiteX29" fmla="*/ 2654700 w 5093072"/>
              <a:gd name="connsiteY29" fmla="*/ 0 h 3538056"/>
              <a:gd name="connsiteX30" fmla="*/ 2780017 w 5093072"/>
              <a:gd name="connsiteY30" fmla="*/ 0 h 3538056"/>
              <a:gd name="connsiteX31" fmla="*/ 2834645 w 5093072"/>
              <a:gd name="connsiteY31" fmla="*/ 0 h 3538056"/>
              <a:gd name="connsiteX32" fmla="*/ 2941711 w 5093072"/>
              <a:gd name="connsiteY32" fmla="*/ 0 h 3538056"/>
              <a:gd name="connsiteX33" fmla="*/ 2996339 w 5093072"/>
              <a:gd name="connsiteY33" fmla="*/ 0 h 3538056"/>
              <a:gd name="connsiteX34" fmla="*/ 3121656 w 5093072"/>
              <a:gd name="connsiteY34" fmla="*/ 0 h 3538056"/>
              <a:gd name="connsiteX35" fmla="*/ 3176283 w 5093072"/>
              <a:gd name="connsiteY35" fmla="*/ 0 h 3538056"/>
              <a:gd name="connsiteX36" fmla="*/ 3283350 w 5093072"/>
              <a:gd name="connsiteY36" fmla="*/ 0 h 3538056"/>
              <a:gd name="connsiteX37" fmla="*/ 3337978 w 5093072"/>
              <a:gd name="connsiteY37" fmla="*/ 0 h 3538056"/>
              <a:gd name="connsiteX38" fmla="*/ 3463295 w 5093072"/>
              <a:gd name="connsiteY38" fmla="*/ 0 h 3538056"/>
              <a:gd name="connsiteX39" fmla="*/ 3517922 w 5093072"/>
              <a:gd name="connsiteY39" fmla="*/ 0 h 3538056"/>
              <a:gd name="connsiteX40" fmla="*/ 3624989 w 5093072"/>
              <a:gd name="connsiteY40" fmla="*/ 0 h 3538056"/>
              <a:gd name="connsiteX41" fmla="*/ 3679617 w 5093072"/>
              <a:gd name="connsiteY41" fmla="*/ 0 h 3538056"/>
              <a:gd name="connsiteX42" fmla="*/ 3804933 w 5093072"/>
              <a:gd name="connsiteY42" fmla="*/ 0 h 3538056"/>
              <a:gd name="connsiteX43" fmla="*/ 3859561 w 5093072"/>
              <a:gd name="connsiteY43" fmla="*/ 0 h 3538056"/>
              <a:gd name="connsiteX44" fmla="*/ 3966628 w 5093072"/>
              <a:gd name="connsiteY44" fmla="*/ 0 h 3538056"/>
              <a:gd name="connsiteX45" fmla="*/ 4021256 w 5093072"/>
              <a:gd name="connsiteY45" fmla="*/ 0 h 3538056"/>
              <a:gd name="connsiteX46" fmla="*/ 4146572 w 5093072"/>
              <a:gd name="connsiteY46" fmla="*/ 0 h 3538056"/>
              <a:gd name="connsiteX47" fmla="*/ 4201200 w 5093072"/>
              <a:gd name="connsiteY47" fmla="*/ 0 h 3538056"/>
              <a:gd name="connsiteX48" fmla="*/ 4231222 w 5093072"/>
              <a:gd name="connsiteY48" fmla="*/ 0 h 3538056"/>
              <a:gd name="connsiteX49" fmla="*/ 4308267 w 5093072"/>
              <a:gd name="connsiteY49" fmla="*/ 0 h 3538056"/>
              <a:gd name="connsiteX50" fmla="*/ 4362891 w 5093072"/>
              <a:gd name="connsiteY50" fmla="*/ 0 h 3538056"/>
              <a:gd name="connsiteX51" fmla="*/ 4488211 w 5093072"/>
              <a:gd name="connsiteY51" fmla="*/ 0 h 3538056"/>
              <a:gd name="connsiteX52" fmla="*/ 4649906 w 5093072"/>
              <a:gd name="connsiteY52" fmla="*/ 0 h 3538056"/>
              <a:gd name="connsiteX53" fmla="*/ 4829850 w 5093072"/>
              <a:gd name="connsiteY53" fmla="*/ 0 h 3538056"/>
              <a:gd name="connsiteX54" fmla="*/ 4859872 w 5093072"/>
              <a:gd name="connsiteY54" fmla="*/ 0 h 3538056"/>
              <a:gd name="connsiteX55" fmla="*/ 4991541 w 5093072"/>
              <a:gd name="connsiteY55" fmla="*/ 0 h 3538056"/>
              <a:gd name="connsiteX56" fmla="*/ 4990679 w 5093072"/>
              <a:gd name="connsiteY56" fmla="*/ 4267 h 3538056"/>
              <a:gd name="connsiteX57" fmla="*/ 5081513 w 5093072"/>
              <a:gd name="connsiteY57" fmla="*/ 95100 h 3538056"/>
              <a:gd name="connsiteX58" fmla="*/ 5093072 w 5093072"/>
              <a:gd name="connsiteY58" fmla="*/ 92766 h 3538056"/>
              <a:gd name="connsiteX59" fmla="*/ 5093072 w 5093072"/>
              <a:gd name="connsiteY59" fmla="*/ 526664 h 3538056"/>
              <a:gd name="connsiteX60" fmla="*/ 5081513 w 5093072"/>
              <a:gd name="connsiteY60" fmla="*/ 524330 h 3538056"/>
              <a:gd name="connsiteX61" fmla="*/ 4997817 w 5093072"/>
              <a:gd name="connsiteY61" fmla="*/ 579807 h 3538056"/>
              <a:gd name="connsiteX62" fmla="*/ 4991026 w 5093072"/>
              <a:gd name="connsiteY62" fmla="*/ 613446 h 3538056"/>
              <a:gd name="connsiteX63" fmla="*/ 4990679 w 5093072"/>
              <a:gd name="connsiteY63" fmla="*/ 615164 h 3538056"/>
              <a:gd name="connsiteX64" fmla="*/ 5081513 w 5093072"/>
              <a:gd name="connsiteY64" fmla="*/ 705997 h 3538056"/>
              <a:gd name="connsiteX65" fmla="*/ 5093072 w 5093072"/>
              <a:gd name="connsiteY65" fmla="*/ 703664 h 3538056"/>
              <a:gd name="connsiteX66" fmla="*/ 5093072 w 5093072"/>
              <a:gd name="connsiteY66" fmla="*/ 3538056 h 3538056"/>
              <a:gd name="connsiteX67" fmla="*/ 4464422 w 5093072"/>
              <a:gd name="connsiteY67" fmla="*/ 3538056 h 3538056"/>
              <a:gd name="connsiteX68" fmla="*/ 628650 w 5093072"/>
              <a:gd name="connsiteY68" fmla="*/ 3538056 h 3538056"/>
              <a:gd name="connsiteX69" fmla="*/ 0 w 5093072"/>
              <a:gd name="connsiteY69" fmla="*/ 3538056 h 3538056"/>
              <a:gd name="connsiteX70" fmla="*/ 0 w 5093072"/>
              <a:gd name="connsiteY70" fmla="*/ 703663 h 3538056"/>
              <a:gd name="connsiteX71" fmla="*/ 11560 w 5093072"/>
              <a:gd name="connsiteY71" fmla="*/ 705997 h 3538056"/>
              <a:gd name="connsiteX72" fmla="*/ 102393 w 5093072"/>
              <a:gd name="connsiteY72" fmla="*/ 615164 h 3538056"/>
              <a:gd name="connsiteX73" fmla="*/ 102046 w 5093072"/>
              <a:gd name="connsiteY73" fmla="*/ 613446 h 3538056"/>
              <a:gd name="connsiteX74" fmla="*/ 95255 w 5093072"/>
              <a:gd name="connsiteY74" fmla="*/ 579807 h 3538056"/>
              <a:gd name="connsiteX75" fmla="*/ 11560 w 5093072"/>
              <a:gd name="connsiteY75" fmla="*/ 524330 h 3538056"/>
              <a:gd name="connsiteX76" fmla="*/ 0 w 5093072"/>
              <a:gd name="connsiteY76" fmla="*/ 526664 h 3538056"/>
              <a:gd name="connsiteX77" fmla="*/ 0 w 5093072"/>
              <a:gd name="connsiteY77" fmla="*/ 92766 h 3538056"/>
              <a:gd name="connsiteX78" fmla="*/ 11560 w 5093072"/>
              <a:gd name="connsiteY78" fmla="*/ 95100 h 3538056"/>
              <a:gd name="connsiteX79" fmla="*/ 102393 w 5093072"/>
              <a:gd name="connsiteY79" fmla="*/ 4267 h 353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093072" h="3538056">
                <a:moveTo>
                  <a:pt x="101532" y="0"/>
                </a:moveTo>
                <a:lnTo>
                  <a:pt x="163412" y="0"/>
                </a:lnTo>
                <a:lnTo>
                  <a:pt x="263227" y="0"/>
                </a:lnTo>
                <a:lnTo>
                  <a:pt x="443171" y="0"/>
                </a:lnTo>
                <a:lnTo>
                  <a:pt x="604866" y="0"/>
                </a:lnTo>
                <a:lnTo>
                  <a:pt x="730182" y="0"/>
                </a:lnTo>
                <a:lnTo>
                  <a:pt x="784810" y="0"/>
                </a:lnTo>
                <a:lnTo>
                  <a:pt x="792062" y="0"/>
                </a:lnTo>
                <a:lnTo>
                  <a:pt x="891877" y="0"/>
                </a:lnTo>
                <a:lnTo>
                  <a:pt x="946505" y="0"/>
                </a:lnTo>
                <a:lnTo>
                  <a:pt x="1071821" y="0"/>
                </a:lnTo>
                <a:lnTo>
                  <a:pt x="1126449" y="0"/>
                </a:lnTo>
                <a:lnTo>
                  <a:pt x="1233516" y="0"/>
                </a:lnTo>
                <a:lnTo>
                  <a:pt x="1288144" y="0"/>
                </a:lnTo>
                <a:lnTo>
                  <a:pt x="1413460" y="0"/>
                </a:lnTo>
                <a:lnTo>
                  <a:pt x="1468088" y="0"/>
                </a:lnTo>
                <a:lnTo>
                  <a:pt x="1575155" y="0"/>
                </a:lnTo>
                <a:lnTo>
                  <a:pt x="1629783" y="0"/>
                </a:lnTo>
                <a:lnTo>
                  <a:pt x="1755099" y="0"/>
                </a:lnTo>
                <a:lnTo>
                  <a:pt x="1809727" y="0"/>
                </a:lnTo>
                <a:lnTo>
                  <a:pt x="1916794" y="0"/>
                </a:lnTo>
                <a:lnTo>
                  <a:pt x="1971422" y="0"/>
                </a:lnTo>
                <a:lnTo>
                  <a:pt x="2096738" y="0"/>
                </a:lnTo>
                <a:lnTo>
                  <a:pt x="2151367" y="0"/>
                </a:lnTo>
                <a:lnTo>
                  <a:pt x="2258433" y="0"/>
                </a:lnTo>
                <a:lnTo>
                  <a:pt x="2313061" y="0"/>
                </a:lnTo>
                <a:lnTo>
                  <a:pt x="2438377" y="0"/>
                </a:lnTo>
                <a:lnTo>
                  <a:pt x="2493006" y="0"/>
                </a:lnTo>
                <a:lnTo>
                  <a:pt x="2600072" y="0"/>
                </a:lnTo>
                <a:lnTo>
                  <a:pt x="2654700" y="0"/>
                </a:lnTo>
                <a:lnTo>
                  <a:pt x="2780017" y="0"/>
                </a:lnTo>
                <a:lnTo>
                  <a:pt x="2834645" y="0"/>
                </a:lnTo>
                <a:lnTo>
                  <a:pt x="2941711" y="0"/>
                </a:lnTo>
                <a:lnTo>
                  <a:pt x="2996339" y="0"/>
                </a:lnTo>
                <a:lnTo>
                  <a:pt x="3121656" y="0"/>
                </a:lnTo>
                <a:lnTo>
                  <a:pt x="3176283" y="0"/>
                </a:lnTo>
                <a:lnTo>
                  <a:pt x="3283350" y="0"/>
                </a:lnTo>
                <a:lnTo>
                  <a:pt x="3337978" y="0"/>
                </a:lnTo>
                <a:lnTo>
                  <a:pt x="3463295" y="0"/>
                </a:lnTo>
                <a:lnTo>
                  <a:pt x="3517922" y="0"/>
                </a:lnTo>
                <a:lnTo>
                  <a:pt x="3624989" y="0"/>
                </a:lnTo>
                <a:lnTo>
                  <a:pt x="3679617" y="0"/>
                </a:lnTo>
                <a:lnTo>
                  <a:pt x="3804933" y="0"/>
                </a:lnTo>
                <a:lnTo>
                  <a:pt x="3859561" y="0"/>
                </a:lnTo>
                <a:lnTo>
                  <a:pt x="3966628" y="0"/>
                </a:lnTo>
                <a:lnTo>
                  <a:pt x="4021256" y="0"/>
                </a:lnTo>
                <a:lnTo>
                  <a:pt x="4146572" y="0"/>
                </a:lnTo>
                <a:lnTo>
                  <a:pt x="4201200" y="0"/>
                </a:lnTo>
                <a:lnTo>
                  <a:pt x="4231222" y="0"/>
                </a:lnTo>
                <a:lnTo>
                  <a:pt x="4308267" y="0"/>
                </a:lnTo>
                <a:lnTo>
                  <a:pt x="4362891" y="0"/>
                </a:lnTo>
                <a:lnTo>
                  <a:pt x="4488211" y="0"/>
                </a:lnTo>
                <a:lnTo>
                  <a:pt x="4649906" y="0"/>
                </a:lnTo>
                <a:lnTo>
                  <a:pt x="4829850" y="0"/>
                </a:lnTo>
                <a:lnTo>
                  <a:pt x="4859872" y="0"/>
                </a:lnTo>
                <a:lnTo>
                  <a:pt x="4991541" y="0"/>
                </a:lnTo>
                <a:lnTo>
                  <a:pt x="4990679" y="4267"/>
                </a:lnTo>
                <a:cubicBezTo>
                  <a:pt x="4990679" y="54433"/>
                  <a:pt x="5031346" y="95100"/>
                  <a:pt x="5081513" y="95100"/>
                </a:cubicBezTo>
                <a:lnTo>
                  <a:pt x="5093072" y="92766"/>
                </a:lnTo>
                <a:lnTo>
                  <a:pt x="5093072" y="526664"/>
                </a:lnTo>
                <a:lnTo>
                  <a:pt x="5081513" y="524330"/>
                </a:lnTo>
                <a:cubicBezTo>
                  <a:pt x="5043888" y="524330"/>
                  <a:pt x="5011606" y="547205"/>
                  <a:pt x="4997817" y="579807"/>
                </a:cubicBezTo>
                <a:lnTo>
                  <a:pt x="4991026" y="613446"/>
                </a:lnTo>
                <a:lnTo>
                  <a:pt x="4990679" y="615164"/>
                </a:lnTo>
                <a:cubicBezTo>
                  <a:pt x="4990679" y="665330"/>
                  <a:pt x="5031346" y="705997"/>
                  <a:pt x="5081513" y="705997"/>
                </a:cubicBezTo>
                <a:lnTo>
                  <a:pt x="5093072" y="703664"/>
                </a:lnTo>
                <a:lnTo>
                  <a:pt x="5093072" y="3538056"/>
                </a:lnTo>
                <a:lnTo>
                  <a:pt x="4464422" y="3538056"/>
                </a:lnTo>
                <a:lnTo>
                  <a:pt x="628650" y="3538056"/>
                </a:lnTo>
                <a:lnTo>
                  <a:pt x="0" y="3538056"/>
                </a:lnTo>
                <a:lnTo>
                  <a:pt x="0" y="703663"/>
                </a:lnTo>
                <a:lnTo>
                  <a:pt x="11560" y="705997"/>
                </a:lnTo>
                <a:cubicBezTo>
                  <a:pt x="61726" y="705997"/>
                  <a:pt x="102393" y="665330"/>
                  <a:pt x="102393" y="615164"/>
                </a:cubicBezTo>
                <a:lnTo>
                  <a:pt x="102046" y="613446"/>
                </a:lnTo>
                <a:lnTo>
                  <a:pt x="95255" y="579807"/>
                </a:lnTo>
                <a:cubicBezTo>
                  <a:pt x="81466" y="547205"/>
                  <a:pt x="49185" y="524330"/>
                  <a:pt x="11560" y="524330"/>
                </a:cubicBezTo>
                <a:lnTo>
                  <a:pt x="0" y="526664"/>
                </a:lnTo>
                <a:lnTo>
                  <a:pt x="0" y="92766"/>
                </a:lnTo>
                <a:lnTo>
                  <a:pt x="11560" y="95100"/>
                </a:lnTo>
                <a:cubicBezTo>
                  <a:pt x="61726" y="95100"/>
                  <a:pt x="102393" y="54433"/>
                  <a:pt x="102393" y="4267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15875"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C3CA489-4110-4FFB-AAAC-6C91B74F19C9}"/>
              </a:ext>
            </a:extLst>
          </p:cNvPr>
          <p:cNvSpPr/>
          <p:nvPr/>
        </p:nvSpPr>
        <p:spPr>
          <a:xfrm>
            <a:off x="6173145" y="1592796"/>
            <a:ext cx="5093072" cy="3538056"/>
          </a:xfrm>
          <a:custGeom>
            <a:avLst/>
            <a:gdLst>
              <a:gd name="connsiteX0" fmla="*/ 101532 w 5093072"/>
              <a:gd name="connsiteY0" fmla="*/ 0 h 3538056"/>
              <a:gd name="connsiteX1" fmla="*/ 163412 w 5093072"/>
              <a:gd name="connsiteY1" fmla="*/ 0 h 3538056"/>
              <a:gd name="connsiteX2" fmla="*/ 263227 w 5093072"/>
              <a:gd name="connsiteY2" fmla="*/ 0 h 3538056"/>
              <a:gd name="connsiteX3" fmla="*/ 443171 w 5093072"/>
              <a:gd name="connsiteY3" fmla="*/ 0 h 3538056"/>
              <a:gd name="connsiteX4" fmla="*/ 604866 w 5093072"/>
              <a:gd name="connsiteY4" fmla="*/ 0 h 3538056"/>
              <a:gd name="connsiteX5" fmla="*/ 730182 w 5093072"/>
              <a:gd name="connsiteY5" fmla="*/ 0 h 3538056"/>
              <a:gd name="connsiteX6" fmla="*/ 784810 w 5093072"/>
              <a:gd name="connsiteY6" fmla="*/ 0 h 3538056"/>
              <a:gd name="connsiteX7" fmla="*/ 792062 w 5093072"/>
              <a:gd name="connsiteY7" fmla="*/ 0 h 3538056"/>
              <a:gd name="connsiteX8" fmla="*/ 891877 w 5093072"/>
              <a:gd name="connsiteY8" fmla="*/ 0 h 3538056"/>
              <a:gd name="connsiteX9" fmla="*/ 946505 w 5093072"/>
              <a:gd name="connsiteY9" fmla="*/ 0 h 3538056"/>
              <a:gd name="connsiteX10" fmla="*/ 1071821 w 5093072"/>
              <a:gd name="connsiteY10" fmla="*/ 0 h 3538056"/>
              <a:gd name="connsiteX11" fmla="*/ 1126449 w 5093072"/>
              <a:gd name="connsiteY11" fmla="*/ 0 h 3538056"/>
              <a:gd name="connsiteX12" fmla="*/ 1233516 w 5093072"/>
              <a:gd name="connsiteY12" fmla="*/ 0 h 3538056"/>
              <a:gd name="connsiteX13" fmla="*/ 1288144 w 5093072"/>
              <a:gd name="connsiteY13" fmla="*/ 0 h 3538056"/>
              <a:gd name="connsiteX14" fmla="*/ 1413460 w 5093072"/>
              <a:gd name="connsiteY14" fmla="*/ 0 h 3538056"/>
              <a:gd name="connsiteX15" fmla="*/ 1468088 w 5093072"/>
              <a:gd name="connsiteY15" fmla="*/ 0 h 3538056"/>
              <a:gd name="connsiteX16" fmla="*/ 1575155 w 5093072"/>
              <a:gd name="connsiteY16" fmla="*/ 0 h 3538056"/>
              <a:gd name="connsiteX17" fmla="*/ 1629783 w 5093072"/>
              <a:gd name="connsiteY17" fmla="*/ 0 h 3538056"/>
              <a:gd name="connsiteX18" fmla="*/ 1755099 w 5093072"/>
              <a:gd name="connsiteY18" fmla="*/ 0 h 3538056"/>
              <a:gd name="connsiteX19" fmla="*/ 1809727 w 5093072"/>
              <a:gd name="connsiteY19" fmla="*/ 0 h 3538056"/>
              <a:gd name="connsiteX20" fmla="*/ 1916794 w 5093072"/>
              <a:gd name="connsiteY20" fmla="*/ 0 h 3538056"/>
              <a:gd name="connsiteX21" fmla="*/ 1971422 w 5093072"/>
              <a:gd name="connsiteY21" fmla="*/ 0 h 3538056"/>
              <a:gd name="connsiteX22" fmla="*/ 2096738 w 5093072"/>
              <a:gd name="connsiteY22" fmla="*/ 0 h 3538056"/>
              <a:gd name="connsiteX23" fmla="*/ 2151367 w 5093072"/>
              <a:gd name="connsiteY23" fmla="*/ 0 h 3538056"/>
              <a:gd name="connsiteX24" fmla="*/ 2258433 w 5093072"/>
              <a:gd name="connsiteY24" fmla="*/ 0 h 3538056"/>
              <a:gd name="connsiteX25" fmla="*/ 2313061 w 5093072"/>
              <a:gd name="connsiteY25" fmla="*/ 0 h 3538056"/>
              <a:gd name="connsiteX26" fmla="*/ 2438377 w 5093072"/>
              <a:gd name="connsiteY26" fmla="*/ 0 h 3538056"/>
              <a:gd name="connsiteX27" fmla="*/ 2493006 w 5093072"/>
              <a:gd name="connsiteY27" fmla="*/ 0 h 3538056"/>
              <a:gd name="connsiteX28" fmla="*/ 2600072 w 5093072"/>
              <a:gd name="connsiteY28" fmla="*/ 0 h 3538056"/>
              <a:gd name="connsiteX29" fmla="*/ 2654700 w 5093072"/>
              <a:gd name="connsiteY29" fmla="*/ 0 h 3538056"/>
              <a:gd name="connsiteX30" fmla="*/ 2780017 w 5093072"/>
              <a:gd name="connsiteY30" fmla="*/ 0 h 3538056"/>
              <a:gd name="connsiteX31" fmla="*/ 2834645 w 5093072"/>
              <a:gd name="connsiteY31" fmla="*/ 0 h 3538056"/>
              <a:gd name="connsiteX32" fmla="*/ 2941711 w 5093072"/>
              <a:gd name="connsiteY32" fmla="*/ 0 h 3538056"/>
              <a:gd name="connsiteX33" fmla="*/ 2996339 w 5093072"/>
              <a:gd name="connsiteY33" fmla="*/ 0 h 3538056"/>
              <a:gd name="connsiteX34" fmla="*/ 3121656 w 5093072"/>
              <a:gd name="connsiteY34" fmla="*/ 0 h 3538056"/>
              <a:gd name="connsiteX35" fmla="*/ 3176283 w 5093072"/>
              <a:gd name="connsiteY35" fmla="*/ 0 h 3538056"/>
              <a:gd name="connsiteX36" fmla="*/ 3283350 w 5093072"/>
              <a:gd name="connsiteY36" fmla="*/ 0 h 3538056"/>
              <a:gd name="connsiteX37" fmla="*/ 3337978 w 5093072"/>
              <a:gd name="connsiteY37" fmla="*/ 0 h 3538056"/>
              <a:gd name="connsiteX38" fmla="*/ 3463295 w 5093072"/>
              <a:gd name="connsiteY38" fmla="*/ 0 h 3538056"/>
              <a:gd name="connsiteX39" fmla="*/ 3517922 w 5093072"/>
              <a:gd name="connsiteY39" fmla="*/ 0 h 3538056"/>
              <a:gd name="connsiteX40" fmla="*/ 3624989 w 5093072"/>
              <a:gd name="connsiteY40" fmla="*/ 0 h 3538056"/>
              <a:gd name="connsiteX41" fmla="*/ 3679617 w 5093072"/>
              <a:gd name="connsiteY41" fmla="*/ 0 h 3538056"/>
              <a:gd name="connsiteX42" fmla="*/ 3804933 w 5093072"/>
              <a:gd name="connsiteY42" fmla="*/ 0 h 3538056"/>
              <a:gd name="connsiteX43" fmla="*/ 3859561 w 5093072"/>
              <a:gd name="connsiteY43" fmla="*/ 0 h 3538056"/>
              <a:gd name="connsiteX44" fmla="*/ 3966628 w 5093072"/>
              <a:gd name="connsiteY44" fmla="*/ 0 h 3538056"/>
              <a:gd name="connsiteX45" fmla="*/ 4021256 w 5093072"/>
              <a:gd name="connsiteY45" fmla="*/ 0 h 3538056"/>
              <a:gd name="connsiteX46" fmla="*/ 4146572 w 5093072"/>
              <a:gd name="connsiteY46" fmla="*/ 0 h 3538056"/>
              <a:gd name="connsiteX47" fmla="*/ 4201200 w 5093072"/>
              <a:gd name="connsiteY47" fmla="*/ 0 h 3538056"/>
              <a:gd name="connsiteX48" fmla="*/ 4231222 w 5093072"/>
              <a:gd name="connsiteY48" fmla="*/ 0 h 3538056"/>
              <a:gd name="connsiteX49" fmla="*/ 4308267 w 5093072"/>
              <a:gd name="connsiteY49" fmla="*/ 0 h 3538056"/>
              <a:gd name="connsiteX50" fmla="*/ 4362891 w 5093072"/>
              <a:gd name="connsiteY50" fmla="*/ 0 h 3538056"/>
              <a:gd name="connsiteX51" fmla="*/ 4488211 w 5093072"/>
              <a:gd name="connsiteY51" fmla="*/ 0 h 3538056"/>
              <a:gd name="connsiteX52" fmla="*/ 4649906 w 5093072"/>
              <a:gd name="connsiteY52" fmla="*/ 0 h 3538056"/>
              <a:gd name="connsiteX53" fmla="*/ 4829850 w 5093072"/>
              <a:gd name="connsiteY53" fmla="*/ 0 h 3538056"/>
              <a:gd name="connsiteX54" fmla="*/ 4859872 w 5093072"/>
              <a:gd name="connsiteY54" fmla="*/ 0 h 3538056"/>
              <a:gd name="connsiteX55" fmla="*/ 4991541 w 5093072"/>
              <a:gd name="connsiteY55" fmla="*/ 0 h 3538056"/>
              <a:gd name="connsiteX56" fmla="*/ 4990679 w 5093072"/>
              <a:gd name="connsiteY56" fmla="*/ 4267 h 3538056"/>
              <a:gd name="connsiteX57" fmla="*/ 5081513 w 5093072"/>
              <a:gd name="connsiteY57" fmla="*/ 95100 h 3538056"/>
              <a:gd name="connsiteX58" fmla="*/ 5093072 w 5093072"/>
              <a:gd name="connsiteY58" fmla="*/ 92766 h 3538056"/>
              <a:gd name="connsiteX59" fmla="*/ 5093072 w 5093072"/>
              <a:gd name="connsiteY59" fmla="*/ 526664 h 3538056"/>
              <a:gd name="connsiteX60" fmla="*/ 5081513 w 5093072"/>
              <a:gd name="connsiteY60" fmla="*/ 524330 h 3538056"/>
              <a:gd name="connsiteX61" fmla="*/ 4997817 w 5093072"/>
              <a:gd name="connsiteY61" fmla="*/ 579807 h 3538056"/>
              <a:gd name="connsiteX62" fmla="*/ 4991026 w 5093072"/>
              <a:gd name="connsiteY62" fmla="*/ 613446 h 3538056"/>
              <a:gd name="connsiteX63" fmla="*/ 4990679 w 5093072"/>
              <a:gd name="connsiteY63" fmla="*/ 615164 h 3538056"/>
              <a:gd name="connsiteX64" fmla="*/ 5081513 w 5093072"/>
              <a:gd name="connsiteY64" fmla="*/ 705997 h 3538056"/>
              <a:gd name="connsiteX65" fmla="*/ 5093072 w 5093072"/>
              <a:gd name="connsiteY65" fmla="*/ 703664 h 3538056"/>
              <a:gd name="connsiteX66" fmla="*/ 5093072 w 5093072"/>
              <a:gd name="connsiteY66" fmla="*/ 3538056 h 3538056"/>
              <a:gd name="connsiteX67" fmla="*/ 4464422 w 5093072"/>
              <a:gd name="connsiteY67" fmla="*/ 3538056 h 3538056"/>
              <a:gd name="connsiteX68" fmla="*/ 628650 w 5093072"/>
              <a:gd name="connsiteY68" fmla="*/ 3538056 h 3538056"/>
              <a:gd name="connsiteX69" fmla="*/ 0 w 5093072"/>
              <a:gd name="connsiteY69" fmla="*/ 3538056 h 3538056"/>
              <a:gd name="connsiteX70" fmla="*/ 0 w 5093072"/>
              <a:gd name="connsiteY70" fmla="*/ 703663 h 3538056"/>
              <a:gd name="connsiteX71" fmla="*/ 11560 w 5093072"/>
              <a:gd name="connsiteY71" fmla="*/ 705997 h 3538056"/>
              <a:gd name="connsiteX72" fmla="*/ 102393 w 5093072"/>
              <a:gd name="connsiteY72" fmla="*/ 615164 h 3538056"/>
              <a:gd name="connsiteX73" fmla="*/ 102046 w 5093072"/>
              <a:gd name="connsiteY73" fmla="*/ 613446 h 3538056"/>
              <a:gd name="connsiteX74" fmla="*/ 95255 w 5093072"/>
              <a:gd name="connsiteY74" fmla="*/ 579807 h 3538056"/>
              <a:gd name="connsiteX75" fmla="*/ 11560 w 5093072"/>
              <a:gd name="connsiteY75" fmla="*/ 524330 h 3538056"/>
              <a:gd name="connsiteX76" fmla="*/ 0 w 5093072"/>
              <a:gd name="connsiteY76" fmla="*/ 526664 h 3538056"/>
              <a:gd name="connsiteX77" fmla="*/ 0 w 5093072"/>
              <a:gd name="connsiteY77" fmla="*/ 92766 h 3538056"/>
              <a:gd name="connsiteX78" fmla="*/ 11560 w 5093072"/>
              <a:gd name="connsiteY78" fmla="*/ 95100 h 3538056"/>
              <a:gd name="connsiteX79" fmla="*/ 102393 w 5093072"/>
              <a:gd name="connsiteY79" fmla="*/ 4267 h 353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093072" h="3538056">
                <a:moveTo>
                  <a:pt x="101532" y="0"/>
                </a:moveTo>
                <a:lnTo>
                  <a:pt x="163412" y="0"/>
                </a:lnTo>
                <a:lnTo>
                  <a:pt x="263227" y="0"/>
                </a:lnTo>
                <a:lnTo>
                  <a:pt x="443171" y="0"/>
                </a:lnTo>
                <a:lnTo>
                  <a:pt x="604866" y="0"/>
                </a:lnTo>
                <a:lnTo>
                  <a:pt x="730182" y="0"/>
                </a:lnTo>
                <a:lnTo>
                  <a:pt x="784810" y="0"/>
                </a:lnTo>
                <a:lnTo>
                  <a:pt x="792062" y="0"/>
                </a:lnTo>
                <a:lnTo>
                  <a:pt x="891877" y="0"/>
                </a:lnTo>
                <a:lnTo>
                  <a:pt x="946505" y="0"/>
                </a:lnTo>
                <a:lnTo>
                  <a:pt x="1071821" y="0"/>
                </a:lnTo>
                <a:lnTo>
                  <a:pt x="1126449" y="0"/>
                </a:lnTo>
                <a:lnTo>
                  <a:pt x="1233516" y="0"/>
                </a:lnTo>
                <a:lnTo>
                  <a:pt x="1288144" y="0"/>
                </a:lnTo>
                <a:lnTo>
                  <a:pt x="1413460" y="0"/>
                </a:lnTo>
                <a:lnTo>
                  <a:pt x="1468088" y="0"/>
                </a:lnTo>
                <a:lnTo>
                  <a:pt x="1575155" y="0"/>
                </a:lnTo>
                <a:lnTo>
                  <a:pt x="1629783" y="0"/>
                </a:lnTo>
                <a:lnTo>
                  <a:pt x="1755099" y="0"/>
                </a:lnTo>
                <a:lnTo>
                  <a:pt x="1809727" y="0"/>
                </a:lnTo>
                <a:lnTo>
                  <a:pt x="1916794" y="0"/>
                </a:lnTo>
                <a:lnTo>
                  <a:pt x="1971422" y="0"/>
                </a:lnTo>
                <a:lnTo>
                  <a:pt x="2096738" y="0"/>
                </a:lnTo>
                <a:lnTo>
                  <a:pt x="2151367" y="0"/>
                </a:lnTo>
                <a:lnTo>
                  <a:pt x="2258433" y="0"/>
                </a:lnTo>
                <a:lnTo>
                  <a:pt x="2313061" y="0"/>
                </a:lnTo>
                <a:lnTo>
                  <a:pt x="2438377" y="0"/>
                </a:lnTo>
                <a:lnTo>
                  <a:pt x="2493006" y="0"/>
                </a:lnTo>
                <a:lnTo>
                  <a:pt x="2600072" y="0"/>
                </a:lnTo>
                <a:lnTo>
                  <a:pt x="2654700" y="0"/>
                </a:lnTo>
                <a:lnTo>
                  <a:pt x="2780017" y="0"/>
                </a:lnTo>
                <a:lnTo>
                  <a:pt x="2834645" y="0"/>
                </a:lnTo>
                <a:lnTo>
                  <a:pt x="2941711" y="0"/>
                </a:lnTo>
                <a:lnTo>
                  <a:pt x="2996339" y="0"/>
                </a:lnTo>
                <a:lnTo>
                  <a:pt x="3121656" y="0"/>
                </a:lnTo>
                <a:lnTo>
                  <a:pt x="3176283" y="0"/>
                </a:lnTo>
                <a:lnTo>
                  <a:pt x="3283350" y="0"/>
                </a:lnTo>
                <a:lnTo>
                  <a:pt x="3337978" y="0"/>
                </a:lnTo>
                <a:lnTo>
                  <a:pt x="3463295" y="0"/>
                </a:lnTo>
                <a:lnTo>
                  <a:pt x="3517922" y="0"/>
                </a:lnTo>
                <a:lnTo>
                  <a:pt x="3624989" y="0"/>
                </a:lnTo>
                <a:lnTo>
                  <a:pt x="3679617" y="0"/>
                </a:lnTo>
                <a:lnTo>
                  <a:pt x="3804933" y="0"/>
                </a:lnTo>
                <a:lnTo>
                  <a:pt x="3859561" y="0"/>
                </a:lnTo>
                <a:lnTo>
                  <a:pt x="3966628" y="0"/>
                </a:lnTo>
                <a:lnTo>
                  <a:pt x="4021256" y="0"/>
                </a:lnTo>
                <a:lnTo>
                  <a:pt x="4146572" y="0"/>
                </a:lnTo>
                <a:lnTo>
                  <a:pt x="4201200" y="0"/>
                </a:lnTo>
                <a:lnTo>
                  <a:pt x="4231222" y="0"/>
                </a:lnTo>
                <a:lnTo>
                  <a:pt x="4308267" y="0"/>
                </a:lnTo>
                <a:lnTo>
                  <a:pt x="4362891" y="0"/>
                </a:lnTo>
                <a:lnTo>
                  <a:pt x="4488211" y="0"/>
                </a:lnTo>
                <a:lnTo>
                  <a:pt x="4649906" y="0"/>
                </a:lnTo>
                <a:lnTo>
                  <a:pt x="4829850" y="0"/>
                </a:lnTo>
                <a:lnTo>
                  <a:pt x="4859872" y="0"/>
                </a:lnTo>
                <a:lnTo>
                  <a:pt x="4991541" y="0"/>
                </a:lnTo>
                <a:lnTo>
                  <a:pt x="4990679" y="4267"/>
                </a:lnTo>
                <a:cubicBezTo>
                  <a:pt x="4990679" y="54433"/>
                  <a:pt x="5031346" y="95100"/>
                  <a:pt x="5081513" y="95100"/>
                </a:cubicBezTo>
                <a:lnTo>
                  <a:pt x="5093072" y="92766"/>
                </a:lnTo>
                <a:lnTo>
                  <a:pt x="5093072" y="526664"/>
                </a:lnTo>
                <a:lnTo>
                  <a:pt x="5081513" y="524330"/>
                </a:lnTo>
                <a:cubicBezTo>
                  <a:pt x="5043888" y="524330"/>
                  <a:pt x="5011606" y="547205"/>
                  <a:pt x="4997817" y="579807"/>
                </a:cubicBezTo>
                <a:lnTo>
                  <a:pt x="4991026" y="613446"/>
                </a:lnTo>
                <a:lnTo>
                  <a:pt x="4990679" y="615164"/>
                </a:lnTo>
                <a:cubicBezTo>
                  <a:pt x="4990679" y="665330"/>
                  <a:pt x="5031346" y="705997"/>
                  <a:pt x="5081513" y="705997"/>
                </a:cubicBezTo>
                <a:lnTo>
                  <a:pt x="5093072" y="703664"/>
                </a:lnTo>
                <a:lnTo>
                  <a:pt x="5093072" y="3538056"/>
                </a:lnTo>
                <a:lnTo>
                  <a:pt x="4464422" y="3538056"/>
                </a:lnTo>
                <a:lnTo>
                  <a:pt x="628650" y="3538056"/>
                </a:lnTo>
                <a:lnTo>
                  <a:pt x="0" y="3538056"/>
                </a:lnTo>
                <a:lnTo>
                  <a:pt x="0" y="703663"/>
                </a:lnTo>
                <a:lnTo>
                  <a:pt x="11560" y="705997"/>
                </a:lnTo>
                <a:cubicBezTo>
                  <a:pt x="61726" y="705997"/>
                  <a:pt x="102393" y="665330"/>
                  <a:pt x="102393" y="615164"/>
                </a:cubicBezTo>
                <a:lnTo>
                  <a:pt x="102046" y="613446"/>
                </a:lnTo>
                <a:lnTo>
                  <a:pt x="95255" y="579807"/>
                </a:lnTo>
                <a:cubicBezTo>
                  <a:pt x="81466" y="547205"/>
                  <a:pt x="49185" y="524330"/>
                  <a:pt x="11560" y="524330"/>
                </a:cubicBezTo>
                <a:lnTo>
                  <a:pt x="0" y="526664"/>
                </a:lnTo>
                <a:lnTo>
                  <a:pt x="0" y="92766"/>
                </a:lnTo>
                <a:lnTo>
                  <a:pt x="11560" y="95100"/>
                </a:lnTo>
                <a:cubicBezTo>
                  <a:pt x="61726" y="95100"/>
                  <a:pt x="102393" y="54433"/>
                  <a:pt x="102393" y="4267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15875"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3EAC6F5-B0E1-4B22-9907-59C7CA47BD96}"/>
              </a:ext>
            </a:extLst>
          </p:cNvPr>
          <p:cNvSpPr/>
          <p:nvPr/>
        </p:nvSpPr>
        <p:spPr>
          <a:xfrm>
            <a:off x="925783" y="2024563"/>
            <a:ext cx="5093072" cy="4506787"/>
          </a:xfrm>
          <a:custGeom>
            <a:avLst/>
            <a:gdLst>
              <a:gd name="connsiteX0" fmla="*/ 102046 w 5093072"/>
              <a:gd name="connsiteY0" fmla="*/ 0 h 2924610"/>
              <a:gd name="connsiteX1" fmla="*/ 730696 w 5093072"/>
              <a:gd name="connsiteY1" fmla="*/ 0 h 2924610"/>
              <a:gd name="connsiteX2" fmla="*/ 4362376 w 5093072"/>
              <a:gd name="connsiteY2" fmla="*/ 0 h 2924610"/>
              <a:gd name="connsiteX3" fmla="*/ 4991026 w 5093072"/>
              <a:gd name="connsiteY3" fmla="*/ 0 h 2924610"/>
              <a:gd name="connsiteX4" fmla="*/ 4990679 w 5093072"/>
              <a:gd name="connsiteY4" fmla="*/ 1718 h 2924610"/>
              <a:gd name="connsiteX5" fmla="*/ 5081513 w 5093072"/>
              <a:gd name="connsiteY5" fmla="*/ 92551 h 2924610"/>
              <a:gd name="connsiteX6" fmla="*/ 5093072 w 5093072"/>
              <a:gd name="connsiteY6" fmla="*/ 90218 h 2924610"/>
              <a:gd name="connsiteX7" fmla="*/ 5093072 w 5093072"/>
              <a:gd name="connsiteY7" fmla="*/ 2924610 h 2924610"/>
              <a:gd name="connsiteX8" fmla="*/ 4464422 w 5093072"/>
              <a:gd name="connsiteY8" fmla="*/ 2924610 h 2924610"/>
              <a:gd name="connsiteX9" fmla="*/ 628650 w 5093072"/>
              <a:gd name="connsiteY9" fmla="*/ 2924610 h 2924610"/>
              <a:gd name="connsiteX10" fmla="*/ 0 w 5093072"/>
              <a:gd name="connsiteY10" fmla="*/ 2924610 h 2924610"/>
              <a:gd name="connsiteX11" fmla="*/ 0 w 5093072"/>
              <a:gd name="connsiteY11" fmla="*/ 90217 h 2924610"/>
              <a:gd name="connsiteX12" fmla="*/ 11560 w 5093072"/>
              <a:gd name="connsiteY12" fmla="*/ 92551 h 2924610"/>
              <a:gd name="connsiteX13" fmla="*/ 102393 w 5093072"/>
              <a:gd name="connsiteY13" fmla="*/ 1718 h 292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93072" h="2924610">
                <a:moveTo>
                  <a:pt x="102046" y="0"/>
                </a:moveTo>
                <a:lnTo>
                  <a:pt x="730696" y="0"/>
                </a:lnTo>
                <a:lnTo>
                  <a:pt x="4362376" y="0"/>
                </a:lnTo>
                <a:lnTo>
                  <a:pt x="4991026" y="0"/>
                </a:lnTo>
                <a:lnTo>
                  <a:pt x="4990679" y="1718"/>
                </a:lnTo>
                <a:cubicBezTo>
                  <a:pt x="4990679" y="51884"/>
                  <a:pt x="5031346" y="92551"/>
                  <a:pt x="5081513" y="92551"/>
                </a:cubicBezTo>
                <a:lnTo>
                  <a:pt x="5093072" y="90218"/>
                </a:lnTo>
                <a:lnTo>
                  <a:pt x="5093072" y="2924610"/>
                </a:lnTo>
                <a:lnTo>
                  <a:pt x="4464422" y="2924610"/>
                </a:lnTo>
                <a:lnTo>
                  <a:pt x="628650" y="2924610"/>
                </a:lnTo>
                <a:lnTo>
                  <a:pt x="0" y="2924610"/>
                </a:lnTo>
                <a:lnTo>
                  <a:pt x="0" y="90217"/>
                </a:lnTo>
                <a:lnTo>
                  <a:pt x="11560" y="92551"/>
                </a:lnTo>
                <a:cubicBezTo>
                  <a:pt x="61726" y="92551"/>
                  <a:pt x="102393" y="51884"/>
                  <a:pt x="102393" y="17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25400" dist="254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769656-2A2F-4D00-A73F-8D5DBE3DF0BA}"/>
              </a:ext>
            </a:extLst>
          </p:cNvPr>
          <p:cNvGrpSpPr/>
          <p:nvPr/>
        </p:nvGrpSpPr>
        <p:grpSpPr>
          <a:xfrm>
            <a:off x="1029157" y="2329454"/>
            <a:ext cx="4886325" cy="3874811"/>
            <a:chOff x="858765" y="2840468"/>
            <a:chExt cx="4886325" cy="306287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43AD6F4-2CCB-4A7A-979C-3B20F01B70BE}"/>
                </a:ext>
              </a:extLst>
            </p:cNvPr>
            <p:cNvCxnSpPr/>
            <p:nvPr/>
          </p:nvCxnSpPr>
          <p:spPr>
            <a:xfrm>
              <a:off x="5745090" y="2840468"/>
              <a:ext cx="0" cy="3062870"/>
            </a:xfrm>
            <a:prstGeom prst="line">
              <a:avLst/>
            </a:prstGeom>
            <a:ln w="15875">
              <a:solidFill>
                <a:srgbClr val="ECF0F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EE007C0-C58D-4FFE-9EB6-4FFEE7F96553}"/>
                </a:ext>
              </a:extLst>
            </p:cNvPr>
            <p:cNvCxnSpPr/>
            <p:nvPr/>
          </p:nvCxnSpPr>
          <p:spPr>
            <a:xfrm>
              <a:off x="858765" y="2840468"/>
              <a:ext cx="0" cy="3062870"/>
            </a:xfrm>
            <a:prstGeom prst="line">
              <a:avLst/>
            </a:prstGeom>
            <a:ln w="15875">
              <a:solidFill>
                <a:srgbClr val="ECF0F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7B691E-C725-4E63-BD13-F796D531A7C7}"/>
              </a:ext>
            </a:extLst>
          </p:cNvPr>
          <p:cNvGrpSpPr/>
          <p:nvPr/>
        </p:nvGrpSpPr>
        <p:grpSpPr>
          <a:xfrm>
            <a:off x="1163452" y="2323922"/>
            <a:ext cx="4655157" cy="4468902"/>
            <a:chOff x="970173" y="2629736"/>
            <a:chExt cx="4655157" cy="44689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835D67-E64C-43DF-BF97-B706C0D97C44}"/>
                </a:ext>
              </a:extLst>
            </p:cNvPr>
            <p:cNvSpPr txBox="1"/>
            <p:nvPr/>
          </p:nvSpPr>
          <p:spPr>
            <a:xfrm>
              <a:off x="970173" y="2972957"/>
              <a:ext cx="4655157" cy="4125681"/>
            </a:xfrm>
            <a:prstGeom prst="rect">
              <a:avLst/>
            </a:prstGeom>
            <a:noFill/>
          </p:spPr>
          <p:txBody>
            <a:bodyPr wrap="square" lIns="0" tIns="0" rIns="0" bIns="46800" rtlCol="0" anchor="t">
              <a:spAutoFit/>
            </a:bodyPr>
            <a:lstStyle/>
            <a:p>
              <a:pPr marL="180975" indent="-180975">
                <a:lnSpc>
                  <a:spcPct val="110000"/>
                </a:lnSpc>
                <a:spcAft>
                  <a:spcPts val="800"/>
                </a:spcAft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기간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 2024.1~ 2024.12 (12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개월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180975" indent="-180975">
                <a:lnSpc>
                  <a:spcPct val="110000"/>
                </a:lnSpc>
                <a:spcAft>
                  <a:spcPts val="800"/>
                </a:spcAft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대상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전년도 방한 외래 관광객 수 상위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10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 국가 </a:t>
              </a:r>
              <a:endParaRPr lang="en-US" altLang="ko-KR" sz="12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>
                <a:lnSpc>
                  <a:spcPct val="110000"/>
                </a:lnSpc>
                <a:spcAft>
                  <a:spcPts val="800"/>
                </a:spcAft>
                <a:defRPr/>
              </a:pP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    ※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중국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미국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일본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홍콩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대만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싱가포르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필리핀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태국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인도네시아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베트남</a:t>
              </a:r>
            </a:p>
            <a:p>
              <a:pPr marL="180975" indent="-180975">
                <a:lnSpc>
                  <a:spcPct val="110000"/>
                </a:lnSpc>
                <a:spcAft>
                  <a:spcPts val="800"/>
                </a:spcAft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지역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서울시 구 단위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25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</a:t>
              </a:r>
              <a:endParaRPr lang="en-US" altLang="ko-KR" sz="12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80975" indent="-180975">
                <a:lnSpc>
                  <a:spcPct val="110000"/>
                </a:lnSpc>
                <a:spcAft>
                  <a:spcPts val="800"/>
                </a:spcAft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업종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카드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3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 업종을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NICE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업종분류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중분류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기준으로 단일화 총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78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 업종</a:t>
              </a:r>
              <a:endParaRPr lang="en-US" altLang="ko-KR" sz="12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80975" indent="-180975">
                <a:lnSpc>
                  <a:spcPct val="110000"/>
                </a:lnSpc>
                <a:spcAft>
                  <a:spcPts val="800"/>
                </a:spcAft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출처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통계데이터 센터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(SDC)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외국인 카드 소비 데이터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통합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>
                <a:lnSpc>
                  <a:spcPct val="110000"/>
                </a:lnSpc>
                <a:spcAft>
                  <a:spcPts val="800"/>
                </a:spcAft>
                <a:defRPr/>
              </a:pP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    ※ 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기반 카드사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삼성카드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KB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국민카드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BC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카드</a:t>
              </a:r>
              <a:endParaRPr lang="en-US" altLang="ko-KR" sz="12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>
                <a:lnSpc>
                  <a:spcPct val="110000"/>
                </a:lnSpc>
                <a:spcAft>
                  <a:spcPts val="800"/>
                </a:spcAft>
                <a:defRPr/>
              </a:pPr>
              <a:endParaRPr lang="en-US" altLang="ko-KR" sz="5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>
                <a:lnSpc>
                  <a:spcPct val="110000"/>
                </a:lnSpc>
                <a:spcAft>
                  <a:spcPts val="800"/>
                </a:spcAft>
                <a:defRPr/>
              </a:pPr>
              <a:r>
                <a:rPr kumimoji="0" lang="en-US" altLang="ko-KR" sz="1300" b="1" strike="noStrike" kern="1200" cap="none" spc="-60" normalizeH="0" baseline="0" noProof="0" dirty="0">
                  <a:ln>
                    <a:noFill/>
                  </a:ln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   </a:t>
              </a:r>
              <a:r>
                <a:rPr kumimoji="0" lang="en-US" altLang="ko-KR" sz="1300" b="1" u="sng" strike="noStrike" kern="1200" cap="none" spc="-60" normalizeH="0" baseline="0" noProof="0" dirty="0">
                  <a:ln>
                    <a:noFill/>
                  </a:ln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2024 </a:t>
              </a:r>
              <a:r>
                <a:rPr kumimoji="0" lang="ko-KR" altLang="en-US" sz="1300" b="1" u="sng" strike="noStrike" kern="1200" cap="none" spc="-60" normalizeH="0" baseline="0" noProof="0" dirty="0">
                  <a:ln>
                    <a:noFill/>
                  </a:ln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년도 외국인 근로자 수 데이터 </a:t>
              </a:r>
              <a:r>
                <a:rPr kumimoji="0" lang="en-US" altLang="ko-KR" sz="1300" b="1" u="sng" strike="noStrike" kern="1200" cap="none" spc="-60" normalizeH="0" baseline="0" noProof="0" dirty="0">
                  <a:ln>
                    <a:noFill/>
                  </a:ln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kumimoji="0" lang="ko-KR" altLang="en-US" sz="1300" b="1" u="sng" strike="noStrike" kern="1200" cap="none" spc="-60" normalizeH="0" baseline="0" noProof="0" dirty="0">
                  <a:ln>
                    <a:noFill/>
                  </a:ln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체류자 보정用</a:t>
              </a:r>
              <a:r>
                <a:rPr kumimoji="0" lang="en-US" altLang="ko-KR" sz="1300" b="1" u="sng" strike="noStrike" kern="1200" cap="none" spc="-60" normalizeH="0" baseline="0" noProof="0" dirty="0">
                  <a:ln>
                    <a:noFill/>
                  </a:ln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</a:p>
            <a:p>
              <a:pPr marL="180975" marR="0" lvl="0" indent="-180975" algn="l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출처 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통계청 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KOIS 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「외국인 고용조사」</a:t>
              </a:r>
            </a:p>
            <a:p>
              <a:pPr marL="180975" marR="0" lvl="0" indent="-180975" algn="l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범위 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kumimoji="0" lang="ko-KR" altLang="en-US" sz="1200" b="0" i="0" u="none" strike="noStrike" kern="1200" cap="none" spc="-60" normalizeH="0" baseline="0" noProof="0" dirty="0" err="1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시군구별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외국인 근로자 규모</a:t>
              </a:r>
            </a:p>
            <a:p>
              <a:pPr marL="180975" marR="0" lvl="0" indent="-180975" algn="l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목적  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① 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관광객 소비로 보기 어려운 지역적 패턴 파악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en-US" altLang="ko-KR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200" spc="-60" dirty="0">
                  <a:solidFill>
                    <a:srgbClr val="5E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② 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장기체류자 소비 가능성이 높은 지역</a:t>
              </a:r>
              <a:r>
                <a:rPr kumimoji="0" lang="en-US" altLang="ko-KR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kumimoji="0" lang="ko-KR" altLang="en-US" sz="1200" b="0" i="0" u="none" strike="noStrike" kern="1200" cap="none" spc="-60" normalizeH="0" baseline="0" noProof="0" dirty="0">
                  <a:ln>
                    <a:noFill/>
                  </a:ln>
                  <a:solidFill>
                    <a:srgbClr val="5E637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업종 식별 시 보조 지표로 활용</a:t>
              </a:r>
              <a:endParaRPr lang="en-US" altLang="ko-KR" sz="12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80975" indent="-180975">
                <a:lnSpc>
                  <a:spcPct val="110000"/>
                </a:lnSpc>
                <a:spcAft>
                  <a:spcPts val="800"/>
                </a:spcAft>
                <a:buFont typeface="Wingdings" panose="05000000000000000000" pitchFamily="2" charset="2"/>
                <a:buChar char="Ø"/>
                <a:defRPr/>
              </a:pPr>
              <a:endParaRPr lang="ko-KR" altLang="en-US" sz="12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B1F3F9-7226-4EE2-A726-1D9F346B54E5}"/>
                </a:ext>
              </a:extLst>
            </p:cNvPr>
            <p:cNvSpPr txBox="1"/>
            <p:nvPr/>
          </p:nvSpPr>
          <p:spPr>
            <a:xfrm>
              <a:off x="978614" y="2629736"/>
              <a:ext cx="2587888" cy="267767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400"/>
                </a:spcAft>
              </a:pPr>
              <a:r>
                <a:rPr lang="ko-KR" altLang="en-US" sz="1300" spc="-6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   </a:t>
              </a:r>
              <a:r>
                <a:rPr lang="en-US" altLang="ko-KR" sz="1300" u="sng" spc="-6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2024</a:t>
              </a:r>
              <a:r>
                <a:rPr lang="ko-KR" altLang="en-US" sz="1300" u="sng" spc="-6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년도 외국인 신용 카드 소비 데이터</a:t>
              </a:r>
              <a:endParaRPr lang="en-US" altLang="ko-KR" sz="1300" u="sng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9572CE44-1068-47D1-BE7D-82B902781EF6}"/>
              </a:ext>
            </a:extLst>
          </p:cNvPr>
          <p:cNvSpPr/>
          <p:nvPr/>
        </p:nvSpPr>
        <p:spPr>
          <a:xfrm>
            <a:off x="925783" y="1610581"/>
            <a:ext cx="5093072" cy="506980"/>
          </a:xfrm>
          <a:custGeom>
            <a:avLst/>
            <a:gdLst>
              <a:gd name="connsiteX0" fmla="*/ 101532 w 5093072"/>
              <a:gd name="connsiteY0" fmla="*/ 0 h 613446"/>
              <a:gd name="connsiteX1" fmla="*/ 163412 w 5093072"/>
              <a:gd name="connsiteY1" fmla="*/ 0 h 613446"/>
              <a:gd name="connsiteX2" fmla="*/ 263227 w 5093072"/>
              <a:gd name="connsiteY2" fmla="*/ 0 h 613446"/>
              <a:gd name="connsiteX3" fmla="*/ 443171 w 5093072"/>
              <a:gd name="connsiteY3" fmla="*/ 0 h 613446"/>
              <a:gd name="connsiteX4" fmla="*/ 604866 w 5093072"/>
              <a:gd name="connsiteY4" fmla="*/ 0 h 613446"/>
              <a:gd name="connsiteX5" fmla="*/ 730182 w 5093072"/>
              <a:gd name="connsiteY5" fmla="*/ 0 h 613446"/>
              <a:gd name="connsiteX6" fmla="*/ 784810 w 5093072"/>
              <a:gd name="connsiteY6" fmla="*/ 0 h 613446"/>
              <a:gd name="connsiteX7" fmla="*/ 792062 w 5093072"/>
              <a:gd name="connsiteY7" fmla="*/ 0 h 613446"/>
              <a:gd name="connsiteX8" fmla="*/ 891877 w 5093072"/>
              <a:gd name="connsiteY8" fmla="*/ 0 h 613446"/>
              <a:gd name="connsiteX9" fmla="*/ 946505 w 5093072"/>
              <a:gd name="connsiteY9" fmla="*/ 0 h 613446"/>
              <a:gd name="connsiteX10" fmla="*/ 1071821 w 5093072"/>
              <a:gd name="connsiteY10" fmla="*/ 0 h 613446"/>
              <a:gd name="connsiteX11" fmla="*/ 1126449 w 5093072"/>
              <a:gd name="connsiteY11" fmla="*/ 0 h 613446"/>
              <a:gd name="connsiteX12" fmla="*/ 1233516 w 5093072"/>
              <a:gd name="connsiteY12" fmla="*/ 0 h 613446"/>
              <a:gd name="connsiteX13" fmla="*/ 1288144 w 5093072"/>
              <a:gd name="connsiteY13" fmla="*/ 0 h 613446"/>
              <a:gd name="connsiteX14" fmla="*/ 1413460 w 5093072"/>
              <a:gd name="connsiteY14" fmla="*/ 0 h 613446"/>
              <a:gd name="connsiteX15" fmla="*/ 1468088 w 5093072"/>
              <a:gd name="connsiteY15" fmla="*/ 0 h 613446"/>
              <a:gd name="connsiteX16" fmla="*/ 1575155 w 5093072"/>
              <a:gd name="connsiteY16" fmla="*/ 0 h 613446"/>
              <a:gd name="connsiteX17" fmla="*/ 1629783 w 5093072"/>
              <a:gd name="connsiteY17" fmla="*/ 0 h 613446"/>
              <a:gd name="connsiteX18" fmla="*/ 1755099 w 5093072"/>
              <a:gd name="connsiteY18" fmla="*/ 0 h 613446"/>
              <a:gd name="connsiteX19" fmla="*/ 1809727 w 5093072"/>
              <a:gd name="connsiteY19" fmla="*/ 0 h 613446"/>
              <a:gd name="connsiteX20" fmla="*/ 1916794 w 5093072"/>
              <a:gd name="connsiteY20" fmla="*/ 0 h 613446"/>
              <a:gd name="connsiteX21" fmla="*/ 1971422 w 5093072"/>
              <a:gd name="connsiteY21" fmla="*/ 0 h 613446"/>
              <a:gd name="connsiteX22" fmla="*/ 2096738 w 5093072"/>
              <a:gd name="connsiteY22" fmla="*/ 0 h 613446"/>
              <a:gd name="connsiteX23" fmla="*/ 2151367 w 5093072"/>
              <a:gd name="connsiteY23" fmla="*/ 0 h 613446"/>
              <a:gd name="connsiteX24" fmla="*/ 2258433 w 5093072"/>
              <a:gd name="connsiteY24" fmla="*/ 0 h 613446"/>
              <a:gd name="connsiteX25" fmla="*/ 2313061 w 5093072"/>
              <a:gd name="connsiteY25" fmla="*/ 0 h 613446"/>
              <a:gd name="connsiteX26" fmla="*/ 2438377 w 5093072"/>
              <a:gd name="connsiteY26" fmla="*/ 0 h 613446"/>
              <a:gd name="connsiteX27" fmla="*/ 2493006 w 5093072"/>
              <a:gd name="connsiteY27" fmla="*/ 0 h 613446"/>
              <a:gd name="connsiteX28" fmla="*/ 2600072 w 5093072"/>
              <a:gd name="connsiteY28" fmla="*/ 0 h 613446"/>
              <a:gd name="connsiteX29" fmla="*/ 2654700 w 5093072"/>
              <a:gd name="connsiteY29" fmla="*/ 0 h 613446"/>
              <a:gd name="connsiteX30" fmla="*/ 2780017 w 5093072"/>
              <a:gd name="connsiteY30" fmla="*/ 0 h 613446"/>
              <a:gd name="connsiteX31" fmla="*/ 2834645 w 5093072"/>
              <a:gd name="connsiteY31" fmla="*/ 0 h 613446"/>
              <a:gd name="connsiteX32" fmla="*/ 2941711 w 5093072"/>
              <a:gd name="connsiteY32" fmla="*/ 0 h 613446"/>
              <a:gd name="connsiteX33" fmla="*/ 2996339 w 5093072"/>
              <a:gd name="connsiteY33" fmla="*/ 0 h 613446"/>
              <a:gd name="connsiteX34" fmla="*/ 3121656 w 5093072"/>
              <a:gd name="connsiteY34" fmla="*/ 0 h 613446"/>
              <a:gd name="connsiteX35" fmla="*/ 3176283 w 5093072"/>
              <a:gd name="connsiteY35" fmla="*/ 0 h 613446"/>
              <a:gd name="connsiteX36" fmla="*/ 3283350 w 5093072"/>
              <a:gd name="connsiteY36" fmla="*/ 0 h 613446"/>
              <a:gd name="connsiteX37" fmla="*/ 3337978 w 5093072"/>
              <a:gd name="connsiteY37" fmla="*/ 0 h 613446"/>
              <a:gd name="connsiteX38" fmla="*/ 3463295 w 5093072"/>
              <a:gd name="connsiteY38" fmla="*/ 0 h 613446"/>
              <a:gd name="connsiteX39" fmla="*/ 3517922 w 5093072"/>
              <a:gd name="connsiteY39" fmla="*/ 0 h 613446"/>
              <a:gd name="connsiteX40" fmla="*/ 3624989 w 5093072"/>
              <a:gd name="connsiteY40" fmla="*/ 0 h 613446"/>
              <a:gd name="connsiteX41" fmla="*/ 3679617 w 5093072"/>
              <a:gd name="connsiteY41" fmla="*/ 0 h 613446"/>
              <a:gd name="connsiteX42" fmla="*/ 3804933 w 5093072"/>
              <a:gd name="connsiteY42" fmla="*/ 0 h 613446"/>
              <a:gd name="connsiteX43" fmla="*/ 3859561 w 5093072"/>
              <a:gd name="connsiteY43" fmla="*/ 0 h 613446"/>
              <a:gd name="connsiteX44" fmla="*/ 3966628 w 5093072"/>
              <a:gd name="connsiteY44" fmla="*/ 0 h 613446"/>
              <a:gd name="connsiteX45" fmla="*/ 4021256 w 5093072"/>
              <a:gd name="connsiteY45" fmla="*/ 0 h 613446"/>
              <a:gd name="connsiteX46" fmla="*/ 4146572 w 5093072"/>
              <a:gd name="connsiteY46" fmla="*/ 0 h 613446"/>
              <a:gd name="connsiteX47" fmla="*/ 4201200 w 5093072"/>
              <a:gd name="connsiteY47" fmla="*/ 0 h 613446"/>
              <a:gd name="connsiteX48" fmla="*/ 4231222 w 5093072"/>
              <a:gd name="connsiteY48" fmla="*/ 0 h 613446"/>
              <a:gd name="connsiteX49" fmla="*/ 4308267 w 5093072"/>
              <a:gd name="connsiteY49" fmla="*/ 0 h 613446"/>
              <a:gd name="connsiteX50" fmla="*/ 4362891 w 5093072"/>
              <a:gd name="connsiteY50" fmla="*/ 0 h 613446"/>
              <a:gd name="connsiteX51" fmla="*/ 4488211 w 5093072"/>
              <a:gd name="connsiteY51" fmla="*/ 0 h 613446"/>
              <a:gd name="connsiteX52" fmla="*/ 4649906 w 5093072"/>
              <a:gd name="connsiteY52" fmla="*/ 0 h 613446"/>
              <a:gd name="connsiteX53" fmla="*/ 4829850 w 5093072"/>
              <a:gd name="connsiteY53" fmla="*/ 0 h 613446"/>
              <a:gd name="connsiteX54" fmla="*/ 4859872 w 5093072"/>
              <a:gd name="connsiteY54" fmla="*/ 0 h 613446"/>
              <a:gd name="connsiteX55" fmla="*/ 4991541 w 5093072"/>
              <a:gd name="connsiteY55" fmla="*/ 0 h 613446"/>
              <a:gd name="connsiteX56" fmla="*/ 4990679 w 5093072"/>
              <a:gd name="connsiteY56" fmla="*/ 4267 h 613446"/>
              <a:gd name="connsiteX57" fmla="*/ 5081513 w 5093072"/>
              <a:gd name="connsiteY57" fmla="*/ 95100 h 613446"/>
              <a:gd name="connsiteX58" fmla="*/ 5093072 w 5093072"/>
              <a:gd name="connsiteY58" fmla="*/ 92766 h 613446"/>
              <a:gd name="connsiteX59" fmla="*/ 5093072 w 5093072"/>
              <a:gd name="connsiteY59" fmla="*/ 526664 h 613446"/>
              <a:gd name="connsiteX60" fmla="*/ 5081513 w 5093072"/>
              <a:gd name="connsiteY60" fmla="*/ 524330 h 613446"/>
              <a:gd name="connsiteX61" fmla="*/ 4997817 w 5093072"/>
              <a:gd name="connsiteY61" fmla="*/ 579807 h 613446"/>
              <a:gd name="connsiteX62" fmla="*/ 4991026 w 5093072"/>
              <a:gd name="connsiteY62" fmla="*/ 613446 h 613446"/>
              <a:gd name="connsiteX63" fmla="*/ 4362376 w 5093072"/>
              <a:gd name="connsiteY63" fmla="*/ 613446 h 613446"/>
              <a:gd name="connsiteX64" fmla="*/ 730696 w 5093072"/>
              <a:gd name="connsiteY64" fmla="*/ 613446 h 613446"/>
              <a:gd name="connsiteX65" fmla="*/ 102046 w 5093072"/>
              <a:gd name="connsiteY65" fmla="*/ 613446 h 613446"/>
              <a:gd name="connsiteX66" fmla="*/ 95255 w 5093072"/>
              <a:gd name="connsiteY66" fmla="*/ 579807 h 613446"/>
              <a:gd name="connsiteX67" fmla="*/ 11560 w 5093072"/>
              <a:gd name="connsiteY67" fmla="*/ 524330 h 613446"/>
              <a:gd name="connsiteX68" fmla="*/ 0 w 5093072"/>
              <a:gd name="connsiteY68" fmla="*/ 526664 h 613446"/>
              <a:gd name="connsiteX69" fmla="*/ 0 w 5093072"/>
              <a:gd name="connsiteY69" fmla="*/ 92766 h 613446"/>
              <a:gd name="connsiteX70" fmla="*/ 11560 w 5093072"/>
              <a:gd name="connsiteY70" fmla="*/ 95100 h 613446"/>
              <a:gd name="connsiteX71" fmla="*/ 102393 w 5093072"/>
              <a:gd name="connsiteY71" fmla="*/ 4267 h 6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93072" h="613446">
                <a:moveTo>
                  <a:pt x="101532" y="0"/>
                </a:moveTo>
                <a:lnTo>
                  <a:pt x="163412" y="0"/>
                </a:lnTo>
                <a:lnTo>
                  <a:pt x="263227" y="0"/>
                </a:lnTo>
                <a:lnTo>
                  <a:pt x="443171" y="0"/>
                </a:lnTo>
                <a:lnTo>
                  <a:pt x="604866" y="0"/>
                </a:lnTo>
                <a:lnTo>
                  <a:pt x="730182" y="0"/>
                </a:lnTo>
                <a:lnTo>
                  <a:pt x="784810" y="0"/>
                </a:lnTo>
                <a:lnTo>
                  <a:pt x="792062" y="0"/>
                </a:lnTo>
                <a:lnTo>
                  <a:pt x="891877" y="0"/>
                </a:lnTo>
                <a:lnTo>
                  <a:pt x="946505" y="0"/>
                </a:lnTo>
                <a:lnTo>
                  <a:pt x="1071821" y="0"/>
                </a:lnTo>
                <a:lnTo>
                  <a:pt x="1126449" y="0"/>
                </a:lnTo>
                <a:lnTo>
                  <a:pt x="1233516" y="0"/>
                </a:lnTo>
                <a:lnTo>
                  <a:pt x="1288144" y="0"/>
                </a:lnTo>
                <a:lnTo>
                  <a:pt x="1413460" y="0"/>
                </a:lnTo>
                <a:lnTo>
                  <a:pt x="1468088" y="0"/>
                </a:lnTo>
                <a:lnTo>
                  <a:pt x="1575155" y="0"/>
                </a:lnTo>
                <a:lnTo>
                  <a:pt x="1629783" y="0"/>
                </a:lnTo>
                <a:lnTo>
                  <a:pt x="1755099" y="0"/>
                </a:lnTo>
                <a:lnTo>
                  <a:pt x="1809727" y="0"/>
                </a:lnTo>
                <a:lnTo>
                  <a:pt x="1916794" y="0"/>
                </a:lnTo>
                <a:lnTo>
                  <a:pt x="1971422" y="0"/>
                </a:lnTo>
                <a:lnTo>
                  <a:pt x="2096738" y="0"/>
                </a:lnTo>
                <a:lnTo>
                  <a:pt x="2151367" y="0"/>
                </a:lnTo>
                <a:lnTo>
                  <a:pt x="2258433" y="0"/>
                </a:lnTo>
                <a:lnTo>
                  <a:pt x="2313061" y="0"/>
                </a:lnTo>
                <a:lnTo>
                  <a:pt x="2438377" y="0"/>
                </a:lnTo>
                <a:lnTo>
                  <a:pt x="2493006" y="0"/>
                </a:lnTo>
                <a:lnTo>
                  <a:pt x="2600072" y="0"/>
                </a:lnTo>
                <a:lnTo>
                  <a:pt x="2654700" y="0"/>
                </a:lnTo>
                <a:lnTo>
                  <a:pt x="2780017" y="0"/>
                </a:lnTo>
                <a:lnTo>
                  <a:pt x="2834645" y="0"/>
                </a:lnTo>
                <a:lnTo>
                  <a:pt x="2941711" y="0"/>
                </a:lnTo>
                <a:lnTo>
                  <a:pt x="2996339" y="0"/>
                </a:lnTo>
                <a:lnTo>
                  <a:pt x="3121656" y="0"/>
                </a:lnTo>
                <a:lnTo>
                  <a:pt x="3176283" y="0"/>
                </a:lnTo>
                <a:lnTo>
                  <a:pt x="3283350" y="0"/>
                </a:lnTo>
                <a:lnTo>
                  <a:pt x="3337978" y="0"/>
                </a:lnTo>
                <a:lnTo>
                  <a:pt x="3463295" y="0"/>
                </a:lnTo>
                <a:lnTo>
                  <a:pt x="3517922" y="0"/>
                </a:lnTo>
                <a:lnTo>
                  <a:pt x="3624989" y="0"/>
                </a:lnTo>
                <a:lnTo>
                  <a:pt x="3679617" y="0"/>
                </a:lnTo>
                <a:lnTo>
                  <a:pt x="3804933" y="0"/>
                </a:lnTo>
                <a:lnTo>
                  <a:pt x="3859561" y="0"/>
                </a:lnTo>
                <a:lnTo>
                  <a:pt x="3966628" y="0"/>
                </a:lnTo>
                <a:lnTo>
                  <a:pt x="4021256" y="0"/>
                </a:lnTo>
                <a:lnTo>
                  <a:pt x="4146572" y="0"/>
                </a:lnTo>
                <a:lnTo>
                  <a:pt x="4201200" y="0"/>
                </a:lnTo>
                <a:lnTo>
                  <a:pt x="4231222" y="0"/>
                </a:lnTo>
                <a:lnTo>
                  <a:pt x="4308267" y="0"/>
                </a:lnTo>
                <a:lnTo>
                  <a:pt x="4362891" y="0"/>
                </a:lnTo>
                <a:lnTo>
                  <a:pt x="4488211" y="0"/>
                </a:lnTo>
                <a:lnTo>
                  <a:pt x="4649906" y="0"/>
                </a:lnTo>
                <a:lnTo>
                  <a:pt x="4829850" y="0"/>
                </a:lnTo>
                <a:lnTo>
                  <a:pt x="4859872" y="0"/>
                </a:lnTo>
                <a:lnTo>
                  <a:pt x="4991541" y="0"/>
                </a:lnTo>
                <a:lnTo>
                  <a:pt x="4990679" y="4267"/>
                </a:lnTo>
                <a:cubicBezTo>
                  <a:pt x="4990679" y="54433"/>
                  <a:pt x="5031346" y="95100"/>
                  <a:pt x="5081513" y="95100"/>
                </a:cubicBezTo>
                <a:lnTo>
                  <a:pt x="5093072" y="92766"/>
                </a:lnTo>
                <a:lnTo>
                  <a:pt x="5093072" y="526664"/>
                </a:lnTo>
                <a:lnTo>
                  <a:pt x="5081513" y="524330"/>
                </a:lnTo>
                <a:cubicBezTo>
                  <a:pt x="5043888" y="524330"/>
                  <a:pt x="5011606" y="547205"/>
                  <a:pt x="4997817" y="579807"/>
                </a:cubicBezTo>
                <a:lnTo>
                  <a:pt x="4991026" y="613446"/>
                </a:lnTo>
                <a:lnTo>
                  <a:pt x="4362376" y="613446"/>
                </a:lnTo>
                <a:lnTo>
                  <a:pt x="730696" y="613446"/>
                </a:lnTo>
                <a:lnTo>
                  <a:pt x="102046" y="613446"/>
                </a:lnTo>
                <a:lnTo>
                  <a:pt x="95255" y="579807"/>
                </a:lnTo>
                <a:cubicBezTo>
                  <a:pt x="81466" y="547205"/>
                  <a:pt x="49185" y="524330"/>
                  <a:pt x="11560" y="524330"/>
                </a:cubicBezTo>
                <a:lnTo>
                  <a:pt x="0" y="526664"/>
                </a:lnTo>
                <a:lnTo>
                  <a:pt x="0" y="92766"/>
                </a:lnTo>
                <a:lnTo>
                  <a:pt x="11560" y="95100"/>
                </a:lnTo>
                <a:cubicBezTo>
                  <a:pt x="61726" y="95100"/>
                  <a:pt x="102393" y="54433"/>
                  <a:pt x="102393" y="4267"/>
                </a:cubicBezTo>
                <a:close/>
              </a:path>
            </a:pathLst>
          </a:custGeom>
          <a:solidFill>
            <a:srgbClr val="5E637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1485B-AE00-442B-B8CF-69DE8C0E9189}"/>
              </a:ext>
            </a:extLst>
          </p:cNvPr>
          <p:cNvSpPr txBox="1"/>
          <p:nvPr/>
        </p:nvSpPr>
        <p:spPr>
          <a:xfrm>
            <a:off x="3026525" y="1704732"/>
            <a:ext cx="891590" cy="318678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ko-KR" altLang="en-US" sz="1600" spc="-6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 데이터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2687C73-0892-4CF9-B678-7DCDC134B061}"/>
              </a:ext>
            </a:extLst>
          </p:cNvPr>
          <p:cNvSpPr/>
          <p:nvPr/>
        </p:nvSpPr>
        <p:spPr>
          <a:xfrm>
            <a:off x="6173145" y="2024563"/>
            <a:ext cx="5093072" cy="4506787"/>
          </a:xfrm>
          <a:custGeom>
            <a:avLst/>
            <a:gdLst>
              <a:gd name="connsiteX0" fmla="*/ 102046 w 5093072"/>
              <a:gd name="connsiteY0" fmla="*/ 0 h 2924610"/>
              <a:gd name="connsiteX1" fmla="*/ 730696 w 5093072"/>
              <a:gd name="connsiteY1" fmla="*/ 0 h 2924610"/>
              <a:gd name="connsiteX2" fmla="*/ 4362376 w 5093072"/>
              <a:gd name="connsiteY2" fmla="*/ 0 h 2924610"/>
              <a:gd name="connsiteX3" fmla="*/ 4991026 w 5093072"/>
              <a:gd name="connsiteY3" fmla="*/ 0 h 2924610"/>
              <a:gd name="connsiteX4" fmla="*/ 4990679 w 5093072"/>
              <a:gd name="connsiteY4" fmla="*/ 1718 h 2924610"/>
              <a:gd name="connsiteX5" fmla="*/ 5081513 w 5093072"/>
              <a:gd name="connsiteY5" fmla="*/ 92551 h 2924610"/>
              <a:gd name="connsiteX6" fmla="*/ 5093072 w 5093072"/>
              <a:gd name="connsiteY6" fmla="*/ 90218 h 2924610"/>
              <a:gd name="connsiteX7" fmla="*/ 5093072 w 5093072"/>
              <a:gd name="connsiteY7" fmla="*/ 2924610 h 2924610"/>
              <a:gd name="connsiteX8" fmla="*/ 4464422 w 5093072"/>
              <a:gd name="connsiteY8" fmla="*/ 2924610 h 2924610"/>
              <a:gd name="connsiteX9" fmla="*/ 628650 w 5093072"/>
              <a:gd name="connsiteY9" fmla="*/ 2924610 h 2924610"/>
              <a:gd name="connsiteX10" fmla="*/ 0 w 5093072"/>
              <a:gd name="connsiteY10" fmla="*/ 2924610 h 2924610"/>
              <a:gd name="connsiteX11" fmla="*/ 0 w 5093072"/>
              <a:gd name="connsiteY11" fmla="*/ 90217 h 2924610"/>
              <a:gd name="connsiteX12" fmla="*/ 11560 w 5093072"/>
              <a:gd name="connsiteY12" fmla="*/ 92551 h 2924610"/>
              <a:gd name="connsiteX13" fmla="*/ 102393 w 5093072"/>
              <a:gd name="connsiteY13" fmla="*/ 1718 h 292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93072" h="2924610">
                <a:moveTo>
                  <a:pt x="102046" y="0"/>
                </a:moveTo>
                <a:lnTo>
                  <a:pt x="730696" y="0"/>
                </a:lnTo>
                <a:lnTo>
                  <a:pt x="4362376" y="0"/>
                </a:lnTo>
                <a:lnTo>
                  <a:pt x="4991026" y="0"/>
                </a:lnTo>
                <a:lnTo>
                  <a:pt x="4990679" y="1718"/>
                </a:lnTo>
                <a:cubicBezTo>
                  <a:pt x="4990679" y="51884"/>
                  <a:pt x="5031346" y="92551"/>
                  <a:pt x="5081513" y="92551"/>
                </a:cubicBezTo>
                <a:lnTo>
                  <a:pt x="5093072" y="90218"/>
                </a:lnTo>
                <a:lnTo>
                  <a:pt x="5093072" y="2924610"/>
                </a:lnTo>
                <a:lnTo>
                  <a:pt x="4464422" y="2924610"/>
                </a:lnTo>
                <a:lnTo>
                  <a:pt x="628650" y="2924610"/>
                </a:lnTo>
                <a:lnTo>
                  <a:pt x="0" y="2924610"/>
                </a:lnTo>
                <a:lnTo>
                  <a:pt x="0" y="90217"/>
                </a:lnTo>
                <a:lnTo>
                  <a:pt x="11560" y="92551"/>
                </a:lnTo>
                <a:cubicBezTo>
                  <a:pt x="61726" y="92551"/>
                  <a:pt x="102393" y="51884"/>
                  <a:pt x="102393" y="17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25400" dist="254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57B8FCB-8471-484A-AE57-14C91BDD00A0}"/>
              </a:ext>
            </a:extLst>
          </p:cNvPr>
          <p:cNvGrpSpPr/>
          <p:nvPr/>
        </p:nvGrpSpPr>
        <p:grpSpPr>
          <a:xfrm>
            <a:off x="6276519" y="2329454"/>
            <a:ext cx="4886325" cy="3874811"/>
            <a:chOff x="858765" y="2840468"/>
            <a:chExt cx="4886325" cy="3062870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4A45C75-67E1-4B7C-B1D7-9BF024ECEC97}"/>
                </a:ext>
              </a:extLst>
            </p:cNvPr>
            <p:cNvCxnSpPr/>
            <p:nvPr/>
          </p:nvCxnSpPr>
          <p:spPr>
            <a:xfrm>
              <a:off x="5745090" y="2840468"/>
              <a:ext cx="0" cy="3062870"/>
            </a:xfrm>
            <a:prstGeom prst="line">
              <a:avLst/>
            </a:prstGeom>
            <a:ln w="15875">
              <a:solidFill>
                <a:srgbClr val="ECF0F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87B2CF6-A3BC-411D-8A95-BAE020BB68B3}"/>
                </a:ext>
              </a:extLst>
            </p:cNvPr>
            <p:cNvCxnSpPr/>
            <p:nvPr/>
          </p:nvCxnSpPr>
          <p:spPr>
            <a:xfrm>
              <a:off x="858765" y="2840468"/>
              <a:ext cx="0" cy="3062870"/>
            </a:xfrm>
            <a:prstGeom prst="line">
              <a:avLst/>
            </a:prstGeom>
            <a:ln w="15875">
              <a:solidFill>
                <a:srgbClr val="ECF0F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D6285D-EE22-45B5-8040-D59E028C2AA4}"/>
              </a:ext>
            </a:extLst>
          </p:cNvPr>
          <p:cNvSpPr txBox="1"/>
          <p:nvPr/>
        </p:nvSpPr>
        <p:spPr>
          <a:xfrm>
            <a:off x="6392103" y="2323922"/>
            <a:ext cx="4655157" cy="4022063"/>
          </a:xfrm>
          <a:prstGeom prst="rect">
            <a:avLst/>
          </a:prstGeom>
          <a:noFill/>
        </p:spPr>
        <p:txBody>
          <a:bodyPr wrap="square" lIns="0" tIns="0" rIns="0" bIns="46800" rtlCol="0" anchor="t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  <a:defRPr/>
            </a:pPr>
            <a:r>
              <a:rPr kumimoji="0" lang="en-US" altLang="ko-KR" sz="13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</a:t>
            </a:r>
            <a:r>
              <a:rPr kumimoji="0" lang="ko-KR" altLang="en-US" sz="1300" b="1" u="sng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관광객 </a:t>
            </a:r>
            <a:r>
              <a:rPr kumimoji="0" lang="en-US" altLang="ko-KR" sz="1300" b="1" u="sng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+ </a:t>
            </a:r>
            <a:r>
              <a:rPr kumimoji="0" lang="ko-KR" altLang="en-US" sz="1300" b="1" u="sng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장기체류 외국인 소비 혼재</a:t>
            </a:r>
            <a:endParaRPr kumimoji="0" lang="en-US" altLang="ko-KR" sz="1300" b="1" u="sng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975" marR="0" lvl="0" indent="-180975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20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해외 카드데이터는 카드 발급 국가를 기준으로 정의하였으며</a:t>
            </a:r>
            <a:r>
              <a:rPr kumimoji="0" lang="en-US" altLang="ko-KR" sz="120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br>
              <a:rPr kumimoji="0" lang="en-US" altLang="ko-KR" sz="120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200" spc="-60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60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장기체류 외국인의 일상 소비가 포함돼 관광지출이 과대 추정될 수 있음</a:t>
            </a:r>
            <a:endParaRPr lang="en-US" altLang="ko-KR" sz="1200" spc="-60" dirty="0">
              <a:solidFill>
                <a:srgbClr val="C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80975" marR="0" lvl="0" indent="-180975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200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해당 문제는 </a:t>
            </a:r>
            <a:r>
              <a:rPr lang="en-US" altLang="ko-KR" sz="1200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2024 </a:t>
            </a:r>
            <a:r>
              <a:rPr lang="ko-KR" altLang="en-US" sz="1200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관광 빅데이터 고도화 연구에서도 “구조적 </a:t>
            </a:r>
            <a:r>
              <a:rPr lang="ko-KR" altLang="en-US" sz="1200" spc="-6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한계”로</a:t>
            </a:r>
            <a:r>
              <a:rPr lang="ko-KR" altLang="en-US" sz="1200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명시됨</a:t>
            </a:r>
            <a:endParaRPr lang="en-US" altLang="ko-KR" sz="1200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defRPr/>
            </a:pPr>
            <a:endParaRPr lang="en-US" altLang="ko-KR" sz="1400" spc="-60" dirty="0">
              <a:solidFill>
                <a:srgbClr val="5E637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defRPr/>
            </a:pPr>
            <a:r>
              <a:rPr kumimoji="0" lang="ko-KR" altLang="en-US" sz="13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</a:t>
            </a:r>
            <a:r>
              <a:rPr kumimoji="0" lang="ko-KR" altLang="en-US" sz="1300" b="1" u="sng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신용카드 기반 데이터의 한계</a:t>
            </a:r>
            <a:endParaRPr kumimoji="0" lang="en-US" altLang="ko-KR" sz="1300" b="1" u="sng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975" marR="0" lvl="0" indent="-180975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20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관광지출 중 신용카드 비중 ’</a:t>
            </a:r>
            <a:r>
              <a:rPr kumimoji="0" lang="en-US" altLang="ko-KR" sz="120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24</a:t>
            </a:r>
            <a:r>
              <a:rPr kumimoji="0" lang="ko-KR" altLang="en-US" sz="120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</a:t>
            </a:r>
            <a:r>
              <a:rPr kumimoji="0" lang="en-US" altLang="ko-KR" sz="120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39.1% </a:t>
            </a:r>
            <a:r>
              <a:rPr kumimoji="0" lang="ko-KR" altLang="en-US" sz="120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수준으로 </a:t>
            </a:r>
            <a:br>
              <a:rPr kumimoji="0" lang="en-US" altLang="ko-KR" sz="120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kumimoji="0" lang="ko-KR" altLang="en-US" sz="120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현금</a:t>
            </a:r>
            <a:r>
              <a:rPr kumimoji="0" lang="en-US" altLang="ko-KR" sz="120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kumimoji="0" lang="ko-KR" altLang="en-US" sz="120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타 브랜드 소비가 </a:t>
            </a:r>
            <a:r>
              <a:rPr kumimoji="0" lang="ko-KR" altLang="en-US" sz="1200" i="0" u="none" strike="noStrike" kern="1200" cap="none" spc="-6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미반영되어</a:t>
            </a:r>
            <a:r>
              <a:rPr kumimoji="0" lang="ko-KR" altLang="en-US" sz="120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절대값보다 추세 중심 해석이 권고됨</a:t>
            </a:r>
            <a:endParaRPr kumimoji="0" lang="en-US" altLang="ko-KR" sz="1200" i="0" u="none" strike="noStrike" kern="1200" cap="none" spc="-6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80975" marR="0" lvl="0" indent="-180975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2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관광공사 자체 분석 보고서에서도 ‘현금</a:t>
            </a:r>
            <a:r>
              <a:rPr lang="en-US" altLang="ko-KR" sz="12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타 지불수단 고려 필요’ 개선 과제로 제시</a:t>
            </a:r>
            <a:endParaRPr lang="en-US" altLang="ko-KR" sz="1200" spc="-60" dirty="0">
              <a:solidFill>
                <a:srgbClr val="5E637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defRPr/>
            </a:pPr>
            <a:endParaRPr lang="en-US" altLang="ko-KR" sz="1400" spc="-60" dirty="0">
              <a:solidFill>
                <a:srgbClr val="5E637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defRPr/>
            </a:pPr>
            <a:r>
              <a:rPr kumimoji="0" lang="ko-KR" altLang="en-US" sz="13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</a:t>
            </a:r>
            <a:r>
              <a:rPr kumimoji="0" lang="ko-KR" altLang="en-US" sz="1300" b="1" u="sng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업종 분류체계의 불일치 </a:t>
            </a:r>
            <a:r>
              <a:rPr kumimoji="0" lang="en-US" altLang="ko-KR" sz="1300" b="1" u="sng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1300" b="1" u="sng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중요</a:t>
            </a:r>
            <a:r>
              <a:rPr kumimoji="0" lang="en-US" altLang="ko-KR" sz="1300" b="1" u="sng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  <a:p>
            <a:pPr marL="180975" marR="0" lvl="0" indent="-180975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관광업종 체계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카드사 업종 분류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(NICE)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상이 </a:t>
            </a:r>
            <a:b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특성을 반영하지 못해 관광 지출을 과소 또는 과대 추정할 가능성 있음</a:t>
            </a:r>
            <a:endParaRPr kumimoji="0" lang="en-US" altLang="ko-KR" sz="1200" b="0" i="0" u="none" strike="noStrike" kern="1200" cap="none" spc="-60" normalizeH="0" baseline="0" noProof="0" dirty="0">
              <a:ln>
                <a:noFill/>
              </a:ln>
              <a:solidFill>
                <a:srgbClr val="5E6373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80975" marR="0" lvl="0" indent="-180975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업종 분류 체계 자체의 구조적 한계이며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정부도 개선을 추진 중인 영역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0AECDD6-0FD9-480A-A854-7CD3C1B44C85}"/>
              </a:ext>
            </a:extLst>
          </p:cNvPr>
          <p:cNvSpPr/>
          <p:nvPr/>
        </p:nvSpPr>
        <p:spPr>
          <a:xfrm>
            <a:off x="6173145" y="1610581"/>
            <a:ext cx="5093072" cy="506980"/>
          </a:xfrm>
          <a:custGeom>
            <a:avLst/>
            <a:gdLst>
              <a:gd name="connsiteX0" fmla="*/ 101532 w 5093072"/>
              <a:gd name="connsiteY0" fmla="*/ 0 h 613446"/>
              <a:gd name="connsiteX1" fmla="*/ 163412 w 5093072"/>
              <a:gd name="connsiteY1" fmla="*/ 0 h 613446"/>
              <a:gd name="connsiteX2" fmla="*/ 263227 w 5093072"/>
              <a:gd name="connsiteY2" fmla="*/ 0 h 613446"/>
              <a:gd name="connsiteX3" fmla="*/ 443171 w 5093072"/>
              <a:gd name="connsiteY3" fmla="*/ 0 h 613446"/>
              <a:gd name="connsiteX4" fmla="*/ 604866 w 5093072"/>
              <a:gd name="connsiteY4" fmla="*/ 0 h 613446"/>
              <a:gd name="connsiteX5" fmla="*/ 730182 w 5093072"/>
              <a:gd name="connsiteY5" fmla="*/ 0 h 613446"/>
              <a:gd name="connsiteX6" fmla="*/ 784810 w 5093072"/>
              <a:gd name="connsiteY6" fmla="*/ 0 h 613446"/>
              <a:gd name="connsiteX7" fmla="*/ 792062 w 5093072"/>
              <a:gd name="connsiteY7" fmla="*/ 0 h 613446"/>
              <a:gd name="connsiteX8" fmla="*/ 891877 w 5093072"/>
              <a:gd name="connsiteY8" fmla="*/ 0 h 613446"/>
              <a:gd name="connsiteX9" fmla="*/ 946505 w 5093072"/>
              <a:gd name="connsiteY9" fmla="*/ 0 h 613446"/>
              <a:gd name="connsiteX10" fmla="*/ 1071821 w 5093072"/>
              <a:gd name="connsiteY10" fmla="*/ 0 h 613446"/>
              <a:gd name="connsiteX11" fmla="*/ 1126449 w 5093072"/>
              <a:gd name="connsiteY11" fmla="*/ 0 h 613446"/>
              <a:gd name="connsiteX12" fmla="*/ 1233516 w 5093072"/>
              <a:gd name="connsiteY12" fmla="*/ 0 h 613446"/>
              <a:gd name="connsiteX13" fmla="*/ 1288144 w 5093072"/>
              <a:gd name="connsiteY13" fmla="*/ 0 h 613446"/>
              <a:gd name="connsiteX14" fmla="*/ 1413460 w 5093072"/>
              <a:gd name="connsiteY14" fmla="*/ 0 h 613446"/>
              <a:gd name="connsiteX15" fmla="*/ 1468088 w 5093072"/>
              <a:gd name="connsiteY15" fmla="*/ 0 h 613446"/>
              <a:gd name="connsiteX16" fmla="*/ 1575155 w 5093072"/>
              <a:gd name="connsiteY16" fmla="*/ 0 h 613446"/>
              <a:gd name="connsiteX17" fmla="*/ 1629783 w 5093072"/>
              <a:gd name="connsiteY17" fmla="*/ 0 h 613446"/>
              <a:gd name="connsiteX18" fmla="*/ 1755099 w 5093072"/>
              <a:gd name="connsiteY18" fmla="*/ 0 h 613446"/>
              <a:gd name="connsiteX19" fmla="*/ 1809727 w 5093072"/>
              <a:gd name="connsiteY19" fmla="*/ 0 h 613446"/>
              <a:gd name="connsiteX20" fmla="*/ 1916794 w 5093072"/>
              <a:gd name="connsiteY20" fmla="*/ 0 h 613446"/>
              <a:gd name="connsiteX21" fmla="*/ 1971422 w 5093072"/>
              <a:gd name="connsiteY21" fmla="*/ 0 h 613446"/>
              <a:gd name="connsiteX22" fmla="*/ 2096738 w 5093072"/>
              <a:gd name="connsiteY22" fmla="*/ 0 h 613446"/>
              <a:gd name="connsiteX23" fmla="*/ 2151367 w 5093072"/>
              <a:gd name="connsiteY23" fmla="*/ 0 h 613446"/>
              <a:gd name="connsiteX24" fmla="*/ 2258433 w 5093072"/>
              <a:gd name="connsiteY24" fmla="*/ 0 h 613446"/>
              <a:gd name="connsiteX25" fmla="*/ 2313061 w 5093072"/>
              <a:gd name="connsiteY25" fmla="*/ 0 h 613446"/>
              <a:gd name="connsiteX26" fmla="*/ 2438377 w 5093072"/>
              <a:gd name="connsiteY26" fmla="*/ 0 h 613446"/>
              <a:gd name="connsiteX27" fmla="*/ 2493006 w 5093072"/>
              <a:gd name="connsiteY27" fmla="*/ 0 h 613446"/>
              <a:gd name="connsiteX28" fmla="*/ 2600072 w 5093072"/>
              <a:gd name="connsiteY28" fmla="*/ 0 h 613446"/>
              <a:gd name="connsiteX29" fmla="*/ 2654700 w 5093072"/>
              <a:gd name="connsiteY29" fmla="*/ 0 h 613446"/>
              <a:gd name="connsiteX30" fmla="*/ 2780017 w 5093072"/>
              <a:gd name="connsiteY30" fmla="*/ 0 h 613446"/>
              <a:gd name="connsiteX31" fmla="*/ 2834645 w 5093072"/>
              <a:gd name="connsiteY31" fmla="*/ 0 h 613446"/>
              <a:gd name="connsiteX32" fmla="*/ 2941711 w 5093072"/>
              <a:gd name="connsiteY32" fmla="*/ 0 h 613446"/>
              <a:gd name="connsiteX33" fmla="*/ 2996339 w 5093072"/>
              <a:gd name="connsiteY33" fmla="*/ 0 h 613446"/>
              <a:gd name="connsiteX34" fmla="*/ 3121656 w 5093072"/>
              <a:gd name="connsiteY34" fmla="*/ 0 h 613446"/>
              <a:gd name="connsiteX35" fmla="*/ 3176283 w 5093072"/>
              <a:gd name="connsiteY35" fmla="*/ 0 h 613446"/>
              <a:gd name="connsiteX36" fmla="*/ 3283350 w 5093072"/>
              <a:gd name="connsiteY36" fmla="*/ 0 h 613446"/>
              <a:gd name="connsiteX37" fmla="*/ 3337978 w 5093072"/>
              <a:gd name="connsiteY37" fmla="*/ 0 h 613446"/>
              <a:gd name="connsiteX38" fmla="*/ 3463295 w 5093072"/>
              <a:gd name="connsiteY38" fmla="*/ 0 h 613446"/>
              <a:gd name="connsiteX39" fmla="*/ 3517922 w 5093072"/>
              <a:gd name="connsiteY39" fmla="*/ 0 h 613446"/>
              <a:gd name="connsiteX40" fmla="*/ 3624989 w 5093072"/>
              <a:gd name="connsiteY40" fmla="*/ 0 h 613446"/>
              <a:gd name="connsiteX41" fmla="*/ 3679617 w 5093072"/>
              <a:gd name="connsiteY41" fmla="*/ 0 h 613446"/>
              <a:gd name="connsiteX42" fmla="*/ 3804933 w 5093072"/>
              <a:gd name="connsiteY42" fmla="*/ 0 h 613446"/>
              <a:gd name="connsiteX43" fmla="*/ 3859561 w 5093072"/>
              <a:gd name="connsiteY43" fmla="*/ 0 h 613446"/>
              <a:gd name="connsiteX44" fmla="*/ 3966628 w 5093072"/>
              <a:gd name="connsiteY44" fmla="*/ 0 h 613446"/>
              <a:gd name="connsiteX45" fmla="*/ 4021256 w 5093072"/>
              <a:gd name="connsiteY45" fmla="*/ 0 h 613446"/>
              <a:gd name="connsiteX46" fmla="*/ 4146572 w 5093072"/>
              <a:gd name="connsiteY46" fmla="*/ 0 h 613446"/>
              <a:gd name="connsiteX47" fmla="*/ 4201200 w 5093072"/>
              <a:gd name="connsiteY47" fmla="*/ 0 h 613446"/>
              <a:gd name="connsiteX48" fmla="*/ 4231222 w 5093072"/>
              <a:gd name="connsiteY48" fmla="*/ 0 h 613446"/>
              <a:gd name="connsiteX49" fmla="*/ 4308267 w 5093072"/>
              <a:gd name="connsiteY49" fmla="*/ 0 h 613446"/>
              <a:gd name="connsiteX50" fmla="*/ 4362891 w 5093072"/>
              <a:gd name="connsiteY50" fmla="*/ 0 h 613446"/>
              <a:gd name="connsiteX51" fmla="*/ 4488211 w 5093072"/>
              <a:gd name="connsiteY51" fmla="*/ 0 h 613446"/>
              <a:gd name="connsiteX52" fmla="*/ 4649906 w 5093072"/>
              <a:gd name="connsiteY52" fmla="*/ 0 h 613446"/>
              <a:gd name="connsiteX53" fmla="*/ 4829850 w 5093072"/>
              <a:gd name="connsiteY53" fmla="*/ 0 h 613446"/>
              <a:gd name="connsiteX54" fmla="*/ 4859872 w 5093072"/>
              <a:gd name="connsiteY54" fmla="*/ 0 h 613446"/>
              <a:gd name="connsiteX55" fmla="*/ 4991541 w 5093072"/>
              <a:gd name="connsiteY55" fmla="*/ 0 h 613446"/>
              <a:gd name="connsiteX56" fmla="*/ 4990679 w 5093072"/>
              <a:gd name="connsiteY56" fmla="*/ 4267 h 613446"/>
              <a:gd name="connsiteX57" fmla="*/ 5081513 w 5093072"/>
              <a:gd name="connsiteY57" fmla="*/ 95100 h 613446"/>
              <a:gd name="connsiteX58" fmla="*/ 5093072 w 5093072"/>
              <a:gd name="connsiteY58" fmla="*/ 92766 h 613446"/>
              <a:gd name="connsiteX59" fmla="*/ 5093072 w 5093072"/>
              <a:gd name="connsiteY59" fmla="*/ 526664 h 613446"/>
              <a:gd name="connsiteX60" fmla="*/ 5081513 w 5093072"/>
              <a:gd name="connsiteY60" fmla="*/ 524330 h 613446"/>
              <a:gd name="connsiteX61" fmla="*/ 4997817 w 5093072"/>
              <a:gd name="connsiteY61" fmla="*/ 579807 h 613446"/>
              <a:gd name="connsiteX62" fmla="*/ 4991026 w 5093072"/>
              <a:gd name="connsiteY62" fmla="*/ 613446 h 613446"/>
              <a:gd name="connsiteX63" fmla="*/ 4362376 w 5093072"/>
              <a:gd name="connsiteY63" fmla="*/ 613446 h 613446"/>
              <a:gd name="connsiteX64" fmla="*/ 730696 w 5093072"/>
              <a:gd name="connsiteY64" fmla="*/ 613446 h 613446"/>
              <a:gd name="connsiteX65" fmla="*/ 102046 w 5093072"/>
              <a:gd name="connsiteY65" fmla="*/ 613446 h 613446"/>
              <a:gd name="connsiteX66" fmla="*/ 95255 w 5093072"/>
              <a:gd name="connsiteY66" fmla="*/ 579807 h 613446"/>
              <a:gd name="connsiteX67" fmla="*/ 11560 w 5093072"/>
              <a:gd name="connsiteY67" fmla="*/ 524330 h 613446"/>
              <a:gd name="connsiteX68" fmla="*/ 0 w 5093072"/>
              <a:gd name="connsiteY68" fmla="*/ 526664 h 613446"/>
              <a:gd name="connsiteX69" fmla="*/ 0 w 5093072"/>
              <a:gd name="connsiteY69" fmla="*/ 92766 h 613446"/>
              <a:gd name="connsiteX70" fmla="*/ 11560 w 5093072"/>
              <a:gd name="connsiteY70" fmla="*/ 95100 h 613446"/>
              <a:gd name="connsiteX71" fmla="*/ 102393 w 5093072"/>
              <a:gd name="connsiteY71" fmla="*/ 4267 h 6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93072" h="613446">
                <a:moveTo>
                  <a:pt x="101532" y="0"/>
                </a:moveTo>
                <a:lnTo>
                  <a:pt x="163412" y="0"/>
                </a:lnTo>
                <a:lnTo>
                  <a:pt x="263227" y="0"/>
                </a:lnTo>
                <a:lnTo>
                  <a:pt x="443171" y="0"/>
                </a:lnTo>
                <a:lnTo>
                  <a:pt x="604866" y="0"/>
                </a:lnTo>
                <a:lnTo>
                  <a:pt x="730182" y="0"/>
                </a:lnTo>
                <a:lnTo>
                  <a:pt x="784810" y="0"/>
                </a:lnTo>
                <a:lnTo>
                  <a:pt x="792062" y="0"/>
                </a:lnTo>
                <a:lnTo>
                  <a:pt x="891877" y="0"/>
                </a:lnTo>
                <a:lnTo>
                  <a:pt x="946505" y="0"/>
                </a:lnTo>
                <a:lnTo>
                  <a:pt x="1071821" y="0"/>
                </a:lnTo>
                <a:lnTo>
                  <a:pt x="1126449" y="0"/>
                </a:lnTo>
                <a:lnTo>
                  <a:pt x="1233516" y="0"/>
                </a:lnTo>
                <a:lnTo>
                  <a:pt x="1288144" y="0"/>
                </a:lnTo>
                <a:lnTo>
                  <a:pt x="1413460" y="0"/>
                </a:lnTo>
                <a:lnTo>
                  <a:pt x="1468088" y="0"/>
                </a:lnTo>
                <a:lnTo>
                  <a:pt x="1575155" y="0"/>
                </a:lnTo>
                <a:lnTo>
                  <a:pt x="1629783" y="0"/>
                </a:lnTo>
                <a:lnTo>
                  <a:pt x="1755099" y="0"/>
                </a:lnTo>
                <a:lnTo>
                  <a:pt x="1809727" y="0"/>
                </a:lnTo>
                <a:lnTo>
                  <a:pt x="1916794" y="0"/>
                </a:lnTo>
                <a:lnTo>
                  <a:pt x="1971422" y="0"/>
                </a:lnTo>
                <a:lnTo>
                  <a:pt x="2096738" y="0"/>
                </a:lnTo>
                <a:lnTo>
                  <a:pt x="2151367" y="0"/>
                </a:lnTo>
                <a:lnTo>
                  <a:pt x="2258433" y="0"/>
                </a:lnTo>
                <a:lnTo>
                  <a:pt x="2313061" y="0"/>
                </a:lnTo>
                <a:lnTo>
                  <a:pt x="2438377" y="0"/>
                </a:lnTo>
                <a:lnTo>
                  <a:pt x="2493006" y="0"/>
                </a:lnTo>
                <a:lnTo>
                  <a:pt x="2600072" y="0"/>
                </a:lnTo>
                <a:lnTo>
                  <a:pt x="2654700" y="0"/>
                </a:lnTo>
                <a:lnTo>
                  <a:pt x="2780017" y="0"/>
                </a:lnTo>
                <a:lnTo>
                  <a:pt x="2834645" y="0"/>
                </a:lnTo>
                <a:lnTo>
                  <a:pt x="2941711" y="0"/>
                </a:lnTo>
                <a:lnTo>
                  <a:pt x="2996339" y="0"/>
                </a:lnTo>
                <a:lnTo>
                  <a:pt x="3121656" y="0"/>
                </a:lnTo>
                <a:lnTo>
                  <a:pt x="3176283" y="0"/>
                </a:lnTo>
                <a:lnTo>
                  <a:pt x="3283350" y="0"/>
                </a:lnTo>
                <a:lnTo>
                  <a:pt x="3337978" y="0"/>
                </a:lnTo>
                <a:lnTo>
                  <a:pt x="3463295" y="0"/>
                </a:lnTo>
                <a:lnTo>
                  <a:pt x="3517922" y="0"/>
                </a:lnTo>
                <a:lnTo>
                  <a:pt x="3624989" y="0"/>
                </a:lnTo>
                <a:lnTo>
                  <a:pt x="3679617" y="0"/>
                </a:lnTo>
                <a:lnTo>
                  <a:pt x="3804933" y="0"/>
                </a:lnTo>
                <a:lnTo>
                  <a:pt x="3859561" y="0"/>
                </a:lnTo>
                <a:lnTo>
                  <a:pt x="3966628" y="0"/>
                </a:lnTo>
                <a:lnTo>
                  <a:pt x="4021256" y="0"/>
                </a:lnTo>
                <a:lnTo>
                  <a:pt x="4146572" y="0"/>
                </a:lnTo>
                <a:lnTo>
                  <a:pt x="4201200" y="0"/>
                </a:lnTo>
                <a:lnTo>
                  <a:pt x="4231222" y="0"/>
                </a:lnTo>
                <a:lnTo>
                  <a:pt x="4308267" y="0"/>
                </a:lnTo>
                <a:lnTo>
                  <a:pt x="4362891" y="0"/>
                </a:lnTo>
                <a:lnTo>
                  <a:pt x="4488211" y="0"/>
                </a:lnTo>
                <a:lnTo>
                  <a:pt x="4649906" y="0"/>
                </a:lnTo>
                <a:lnTo>
                  <a:pt x="4829850" y="0"/>
                </a:lnTo>
                <a:lnTo>
                  <a:pt x="4859872" y="0"/>
                </a:lnTo>
                <a:lnTo>
                  <a:pt x="4991541" y="0"/>
                </a:lnTo>
                <a:lnTo>
                  <a:pt x="4990679" y="4267"/>
                </a:lnTo>
                <a:cubicBezTo>
                  <a:pt x="4990679" y="54433"/>
                  <a:pt x="5031346" y="95100"/>
                  <a:pt x="5081513" y="95100"/>
                </a:cubicBezTo>
                <a:lnTo>
                  <a:pt x="5093072" y="92766"/>
                </a:lnTo>
                <a:lnTo>
                  <a:pt x="5093072" y="526664"/>
                </a:lnTo>
                <a:lnTo>
                  <a:pt x="5081513" y="524330"/>
                </a:lnTo>
                <a:cubicBezTo>
                  <a:pt x="5043888" y="524330"/>
                  <a:pt x="5011606" y="547205"/>
                  <a:pt x="4997817" y="579807"/>
                </a:cubicBezTo>
                <a:lnTo>
                  <a:pt x="4991026" y="613446"/>
                </a:lnTo>
                <a:lnTo>
                  <a:pt x="4362376" y="613446"/>
                </a:lnTo>
                <a:lnTo>
                  <a:pt x="730696" y="613446"/>
                </a:lnTo>
                <a:lnTo>
                  <a:pt x="102046" y="613446"/>
                </a:lnTo>
                <a:lnTo>
                  <a:pt x="95255" y="579807"/>
                </a:lnTo>
                <a:cubicBezTo>
                  <a:pt x="81466" y="547205"/>
                  <a:pt x="49185" y="524330"/>
                  <a:pt x="11560" y="524330"/>
                </a:cubicBezTo>
                <a:lnTo>
                  <a:pt x="0" y="526664"/>
                </a:lnTo>
                <a:lnTo>
                  <a:pt x="0" y="92766"/>
                </a:lnTo>
                <a:lnTo>
                  <a:pt x="11560" y="95100"/>
                </a:lnTo>
                <a:cubicBezTo>
                  <a:pt x="61726" y="95100"/>
                  <a:pt x="102393" y="54433"/>
                  <a:pt x="102393" y="4267"/>
                </a:cubicBezTo>
                <a:close/>
              </a:path>
            </a:pathLst>
          </a:custGeom>
          <a:solidFill>
            <a:srgbClr val="5E637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E272D9-D17C-4BC8-994E-3B9F3B86A855}"/>
              </a:ext>
            </a:extLst>
          </p:cNvPr>
          <p:cNvSpPr txBox="1"/>
          <p:nvPr/>
        </p:nvSpPr>
        <p:spPr>
          <a:xfrm>
            <a:off x="8273888" y="1704732"/>
            <a:ext cx="891591" cy="318678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ko-KR" altLang="en-US" sz="1600" spc="-6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한계</a:t>
            </a:r>
            <a:endParaRPr lang="en-US" altLang="ko-KR" sz="1600" spc="-6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0CCC88-2FCD-4791-846E-B6DEEA38AF40}"/>
              </a:ext>
            </a:extLst>
          </p:cNvPr>
          <p:cNvCxnSpPr>
            <a:cxnSpLocks/>
          </p:cNvCxnSpPr>
          <p:nvPr/>
        </p:nvCxnSpPr>
        <p:spPr>
          <a:xfrm>
            <a:off x="1191038" y="2341062"/>
            <a:ext cx="0" cy="216000"/>
          </a:xfrm>
          <a:prstGeom prst="line">
            <a:avLst/>
          </a:prstGeom>
          <a:ln w="63500">
            <a:solidFill>
              <a:srgbClr val="899BB1"/>
            </a:solidFill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FDCAFE4-1E86-41EB-BC2D-FEAC6688F697}"/>
              </a:ext>
            </a:extLst>
          </p:cNvPr>
          <p:cNvCxnSpPr>
            <a:cxnSpLocks/>
          </p:cNvCxnSpPr>
          <p:nvPr/>
        </p:nvCxnSpPr>
        <p:spPr>
          <a:xfrm>
            <a:off x="6457701" y="2341062"/>
            <a:ext cx="0" cy="216000"/>
          </a:xfrm>
          <a:prstGeom prst="line">
            <a:avLst/>
          </a:prstGeom>
          <a:ln w="63500">
            <a:solidFill>
              <a:srgbClr val="899BB1"/>
            </a:solidFill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737A257-5211-4DAE-AF36-18D44902F9B5}"/>
              </a:ext>
            </a:extLst>
          </p:cNvPr>
          <p:cNvCxnSpPr>
            <a:cxnSpLocks/>
          </p:cNvCxnSpPr>
          <p:nvPr/>
        </p:nvCxnSpPr>
        <p:spPr>
          <a:xfrm>
            <a:off x="1191038" y="4986697"/>
            <a:ext cx="0" cy="216000"/>
          </a:xfrm>
          <a:prstGeom prst="line">
            <a:avLst/>
          </a:prstGeom>
          <a:ln w="63500">
            <a:solidFill>
              <a:srgbClr val="899BB1"/>
            </a:solidFill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8932FE4-28D0-493B-A7EE-7A30DE2FFC5B}"/>
              </a:ext>
            </a:extLst>
          </p:cNvPr>
          <p:cNvCxnSpPr>
            <a:cxnSpLocks/>
          </p:cNvCxnSpPr>
          <p:nvPr/>
        </p:nvCxnSpPr>
        <p:spPr>
          <a:xfrm>
            <a:off x="6457701" y="3786770"/>
            <a:ext cx="0" cy="216000"/>
          </a:xfrm>
          <a:prstGeom prst="line">
            <a:avLst/>
          </a:prstGeom>
          <a:ln w="63500">
            <a:solidFill>
              <a:srgbClr val="899BB1"/>
            </a:solidFill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7DD2F59-4AAD-4710-8D16-E12471433C69}"/>
              </a:ext>
            </a:extLst>
          </p:cNvPr>
          <p:cNvCxnSpPr>
            <a:cxnSpLocks/>
          </p:cNvCxnSpPr>
          <p:nvPr/>
        </p:nvCxnSpPr>
        <p:spPr>
          <a:xfrm>
            <a:off x="6457701" y="5238749"/>
            <a:ext cx="0" cy="216000"/>
          </a:xfrm>
          <a:prstGeom prst="line">
            <a:avLst/>
          </a:prstGeom>
          <a:ln w="63500">
            <a:solidFill>
              <a:srgbClr val="899BB1"/>
            </a:solidFill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84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D5DE9-973C-4653-BDF1-DA86990B65E0}"/>
              </a:ext>
            </a:extLst>
          </p:cNvPr>
          <p:cNvSpPr txBox="1"/>
          <p:nvPr/>
        </p:nvSpPr>
        <p:spPr>
          <a:xfrm>
            <a:off x="481210" y="240016"/>
            <a:ext cx="1739259" cy="416589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4.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정제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804B6-B833-43BB-9EF9-FB5444F9A12A}"/>
              </a:ext>
            </a:extLst>
          </p:cNvPr>
          <p:cNvSpPr txBox="1"/>
          <p:nvPr/>
        </p:nvSpPr>
        <p:spPr>
          <a:xfrm>
            <a:off x="2667833" y="795361"/>
            <a:ext cx="6856364" cy="621132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외국인 소비 데이터는 관광 소비와 장기 거주 외국인의 생활 소비가 혼재되어 있어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,</a:t>
            </a:r>
            <a:b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</a:b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관광 소비 분석을 위해 특정 지역의 </a:t>
            </a:r>
            <a:r>
              <a:rPr lang="ko-KR" altLang="en-US" sz="1600" spc="-60" dirty="0" err="1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생활성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 서비스 업종을 데이터 정제 단계에서 제외</a:t>
            </a:r>
            <a:endParaRPr lang="en-US" altLang="ko-KR" sz="1600" spc="-60" dirty="0">
              <a:solidFill>
                <a:srgbClr val="8FD9D9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Text Box 23">
            <a:extLst>
              <a:ext uri="{FF2B5EF4-FFF2-40B4-BE49-F238E27FC236}">
                <a16:creationId xmlns:a16="http://schemas.microsoft.com/office/drawing/2014/main" id="{24A24A8C-D462-4844-993A-6E0FE506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95" y="1814350"/>
            <a:ext cx="489504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구별 외국인 카드 소비 분포</a:t>
            </a:r>
            <a:endParaRPr lang="ko-KR" altLang="en-US" sz="1800" b="1" dirty="0">
              <a:solidFill>
                <a:srgbClr val="1E75BC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F1D8CA0-33AF-49DC-B2A8-8F5A4C198CD0}"/>
              </a:ext>
            </a:extLst>
          </p:cNvPr>
          <p:cNvCxnSpPr>
            <a:cxnSpLocks/>
          </p:cNvCxnSpPr>
          <p:nvPr/>
        </p:nvCxnSpPr>
        <p:spPr>
          <a:xfrm>
            <a:off x="1665943" y="1700808"/>
            <a:ext cx="4212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86AD7B4-5586-406B-A344-49622A48AB10}"/>
              </a:ext>
            </a:extLst>
          </p:cNvPr>
          <p:cNvCxnSpPr>
            <a:cxnSpLocks/>
          </p:cNvCxnSpPr>
          <p:nvPr/>
        </p:nvCxnSpPr>
        <p:spPr>
          <a:xfrm>
            <a:off x="843778" y="1700808"/>
            <a:ext cx="758665" cy="0"/>
          </a:xfrm>
          <a:prstGeom prst="line">
            <a:avLst/>
          </a:prstGeom>
          <a:ln w="34925">
            <a:solidFill>
              <a:srgbClr val="1E7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23">
            <a:extLst>
              <a:ext uri="{FF2B5EF4-FFF2-40B4-BE49-F238E27FC236}">
                <a16:creationId xmlns:a16="http://schemas.microsoft.com/office/drawing/2014/main" id="{D34E6A4A-9B6C-4458-B419-9535A88A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662" y="1814350"/>
            <a:ext cx="489504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데이터 정제</a:t>
            </a:r>
            <a:endParaRPr lang="ko-KR" altLang="en-US" sz="1800" b="1" dirty="0">
              <a:solidFill>
                <a:srgbClr val="1E75BC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76500CD-F0B9-47DC-B301-725E7606E448}"/>
              </a:ext>
            </a:extLst>
          </p:cNvPr>
          <p:cNvCxnSpPr>
            <a:cxnSpLocks/>
          </p:cNvCxnSpPr>
          <p:nvPr/>
        </p:nvCxnSpPr>
        <p:spPr>
          <a:xfrm>
            <a:off x="7140610" y="1700808"/>
            <a:ext cx="4212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BD6DD8-2BDC-49A8-A897-E8B4B9BBD401}"/>
              </a:ext>
            </a:extLst>
          </p:cNvPr>
          <p:cNvCxnSpPr>
            <a:cxnSpLocks/>
          </p:cNvCxnSpPr>
          <p:nvPr/>
        </p:nvCxnSpPr>
        <p:spPr>
          <a:xfrm>
            <a:off x="6318445" y="1700808"/>
            <a:ext cx="758665" cy="0"/>
          </a:xfrm>
          <a:prstGeom prst="line">
            <a:avLst/>
          </a:prstGeom>
          <a:ln w="34925">
            <a:solidFill>
              <a:srgbClr val="1E7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AF6BA0-455A-4E0F-88DB-30E6BBD86AFA}"/>
              </a:ext>
            </a:extLst>
          </p:cNvPr>
          <p:cNvSpPr/>
          <p:nvPr/>
        </p:nvSpPr>
        <p:spPr>
          <a:xfrm>
            <a:off x="843778" y="6081727"/>
            <a:ext cx="4983073" cy="450755"/>
          </a:xfrm>
          <a:prstGeom prst="rect">
            <a:avLst/>
          </a:prstGeom>
          <a:solidFill>
            <a:schemeClr val="bg1"/>
          </a:solidFill>
          <a:ln w="28575">
            <a:solidFill>
              <a:srgbClr val="F4C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구로구</a:t>
            </a:r>
            <a:r>
              <a:rPr lang="en-US" altLang="ko-KR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, </a:t>
            </a:r>
            <a:r>
              <a:rPr lang="ko-KR" altLang="en-US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영등포구內</a:t>
            </a:r>
            <a:r>
              <a:rPr lang="en-US" altLang="ko-KR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장기거주 외국인 생활 소비 데이터 포함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10A51D-1377-420F-AD61-C9BED48767C8}"/>
              </a:ext>
            </a:extLst>
          </p:cNvPr>
          <p:cNvSpPr/>
          <p:nvPr/>
        </p:nvSpPr>
        <p:spPr>
          <a:xfrm>
            <a:off x="6365497" y="6081727"/>
            <a:ext cx="4983073" cy="450755"/>
          </a:xfrm>
          <a:prstGeom prst="rect">
            <a:avLst/>
          </a:prstGeom>
          <a:solidFill>
            <a:schemeClr val="bg1"/>
          </a:solidFill>
          <a:ln w="28575">
            <a:solidFill>
              <a:srgbClr val="F4C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차량관리</a:t>
            </a:r>
            <a:r>
              <a:rPr lang="en-US" altLang="ko-KR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,</a:t>
            </a:r>
            <a:r>
              <a:rPr lang="ko-KR" altLang="en-US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인터넷 쇼핑</a:t>
            </a:r>
            <a:r>
              <a:rPr lang="en-US" altLang="ko-KR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, </a:t>
            </a:r>
            <a:r>
              <a:rPr lang="ko-KR" altLang="en-US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스포츠</a:t>
            </a:r>
            <a:r>
              <a:rPr lang="en-US" altLang="ko-KR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/</a:t>
            </a:r>
            <a:r>
              <a:rPr lang="ko-KR" altLang="en-US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레저용품</a:t>
            </a:r>
            <a:r>
              <a:rPr lang="en-US" altLang="ko-KR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600" spc="-11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생활형 업종 제거 </a:t>
            </a:r>
            <a:endParaRPr lang="en-US" altLang="ko-KR" sz="1200" spc="-110" dirty="0">
              <a:solidFill>
                <a:schemeClr val="tx1">
                  <a:lumMod val="50000"/>
                  <a:lumOff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BCB6A-D631-44CB-A9AC-946800DCC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635" y="2284928"/>
            <a:ext cx="4370796" cy="37284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E3F02D-7D16-4544-B557-DD9363E8FC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3" b="18554"/>
          <a:stretch/>
        </p:blipFill>
        <p:spPr>
          <a:xfrm>
            <a:off x="731760" y="2348880"/>
            <a:ext cx="5292232" cy="349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95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443BCB1A-9E00-4ED6-83F3-519A6A3B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62" y="2456893"/>
            <a:ext cx="5434006" cy="387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7D5DE9-973C-4653-BDF1-DA86990B65E0}"/>
              </a:ext>
            </a:extLst>
          </p:cNvPr>
          <p:cNvSpPr txBox="1"/>
          <p:nvPr/>
        </p:nvSpPr>
        <p:spPr>
          <a:xfrm>
            <a:off x="481210" y="240016"/>
            <a:ext cx="3145092" cy="416589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타겟 국가 기초 통계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804B6-B833-43BB-9EF9-FB5444F9A12A}"/>
              </a:ext>
            </a:extLst>
          </p:cNvPr>
          <p:cNvSpPr txBox="1"/>
          <p:nvPr/>
        </p:nvSpPr>
        <p:spPr>
          <a:xfrm>
            <a:off x="552996" y="943093"/>
            <a:ext cx="11086048" cy="325667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연간 소비 규모는 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0.51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조 원으로 글로벌 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4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위이며 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전체 외국인 카드 이용금액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대비 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8.7%), 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건당 사용금액은 평균 대비 약 </a:t>
            </a:r>
            <a:r>
              <a:rPr lang="en-US" altLang="ko-KR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30% 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높은 수준</a:t>
            </a:r>
            <a:endParaRPr lang="en-US" altLang="ko-KR" sz="1600" spc="-60" dirty="0">
              <a:solidFill>
                <a:srgbClr val="8FD9D9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Text Box 23">
            <a:extLst>
              <a:ext uri="{FF2B5EF4-FFF2-40B4-BE49-F238E27FC236}">
                <a16:creationId xmlns:a16="http://schemas.microsoft.com/office/drawing/2014/main" id="{24A24A8C-D462-4844-993A-6E0FE506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95" y="1814350"/>
            <a:ext cx="489504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주요 방한 외래 관광객 국가별 환율 스프레드 </a:t>
            </a:r>
            <a:r>
              <a:rPr lang="en-US" altLang="ko-KR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(2024)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F1D8CA0-33AF-49DC-B2A8-8F5A4C198CD0}"/>
              </a:ext>
            </a:extLst>
          </p:cNvPr>
          <p:cNvCxnSpPr>
            <a:cxnSpLocks/>
          </p:cNvCxnSpPr>
          <p:nvPr/>
        </p:nvCxnSpPr>
        <p:spPr>
          <a:xfrm>
            <a:off x="1665943" y="1700808"/>
            <a:ext cx="4212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86AD7B4-5586-406B-A344-49622A48AB10}"/>
              </a:ext>
            </a:extLst>
          </p:cNvPr>
          <p:cNvCxnSpPr>
            <a:cxnSpLocks/>
          </p:cNvCxnSpPr>
          <p:nvPr/>
        </p:nvCxnSpPr>
        <p:spPr>
          <a:xfrm>
            <a:off x="843778" y="1700808"/>
            <a:ext cx="758665" cy="0"/>
          </a:xfrm>
          <a:prstGeom prst="line">
            <a:avLst/>
          </a:prstGeom>
          <a:ln w="34925">
            <a:solidFill>
              <a:srgbClr val="1E7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23">
            <a:extLst>
              <a:ext uri="{FF2B5EF4-FFF2-40B4-BE49-F238E27FC236}">
                <a16:creationId xmlns:a16="http://schemas.microsoft.com/office/drawing/2014/main" id="{D34E6A4A-9B6C-4458-B419-9535A88A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662" y="1814350"/>
            <a:ext cx="489504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카드 이용 금액 </a:t>
            </a:r>
            <a:r>
              <a:rPr lang="en-US" altLang="ko-KR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대만 </a:t>
            </a:r>
            <a:r>
              <a:rPr lang="en-US" altLang="ko-KR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vs </a:t>
            </a: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글로벌</a:t>
            </a:r>
            <a:r>
              <a:rPr lang="en-US" altLang="ko-KR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)</a:t>
            </a:r>
            <a:endParaRPr lang="ko-KR" altLang="en-US" sz="1800" b="1" dirty="0">
              <a:solidFill>
                <a:srgbClr val="1E75BC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76500CD-F0B9-47DC-B301-725E7606E448}"/>
              </a:ext>
            </a:extLst>
          </p:cNvPr>
          <p:cNvCxnSpPr>
            <a:cxnSpLocks/>
          </p:cNvCxnSpPr>
          <p:nvPr/>
        </p:nvCxnSpPr>
        <p:spPr>
          <a:xfrm>
            <a:off x="7140610" y="1700808"/>
            <a:ext cx="4212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BD6DD8-2BDC-49A8-A897-E8B4B9BBD401}"/>
              </a:ext>
            </a:extLst>
          </p:cNvPr>
          <p:cNvCxnSpPr>
            <a:cxnSpLocks/>
          </p:cNvCxnSpPr>
          <p:nvPr/>
        </p:nvCxnSpPr>
        <p:spPr>
          <a:xfrm>
            <a:off x="6318445" y="1700808"/>
            <a:ext cx="758665" cy="0"/>
          </a:xfrm>
          <a:prstGeom prst="line">
            <a:avLst/>
          </a:prstGeom>
          <a:ln w="34925">
            <a:solidFill>
              <a:srgbClr val="1E7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4CCE91-3E6A-4CDA-B606-9D0480D30219}"/>
              </a:ext>
            </a:extLst>
          </p:cNvPr>
          <p:cNvGrpSpPr/>
          <p:nvPr/>
        </p:nvGrpSpPr>
        <p:grpSpPr>
          <a:xfrm>
            <a:off x="813728" y="2456892"/>
            <a:ext cx="4994240" cy="3878887"/>
            <a:chOff x="845960" y="2384399"/>
            <a:chExt cx="4994240" cy="3878887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A2BD789-551C-490B-A80C-5735091C7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98" y="2666109"/>
              <a:ext cx="4678412" cy="1623219"/>
            </a:xfrm>
            <a:prstGeom prst="roundRect">
              <a:avLst>
                <a:gd name="adj" fmla="val 0"/>
              </a:avLst>
            </a:prstGeom>
            <a:solidFill>
              <a:srgbClr val="ECF0F4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b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42553526-12D9-4190-8411-BB6EF4D624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1099" y="5910961"/>
              <a:ext cx="4680000" cy="1587"/>
            </a:xfrm>
            <a:prstGeom prst="line">
              <a:avLst/>
            </a:prstGeom>
            <a:noFill/>
            <a:ln w="15875">
              <a:solidFill>
                <a:srgbClr val="ABAEB6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10800" rIns="54000" bIns="10800"/>
            <a:lstStyle/>
            <a:p>
              <a:endParaRPr lang="ko-KR" altLang="en-US">
                <a:solidFill>
                  <a:srgbClr val="080808"/>
                </a:solidFill>
                <a:ea typeface="Pretendard" panose="02000503000000020004" pitchFamily="50" charset="-127"/>
              </a:endParaRPr>
            </a:p>
          </p:txBody>
        </p:sp>
        <p:sp>
          <p:nvSpPr>
            <p:cNvPr id="23" name="Line 10">
              <a:extLst>
                <a:ext uri="{FF2B5EF4-FFF2-40B4-BE49-F238E27FC236}">
                  <a16:creationId xmlns:a16="http://schemas.microsoft.com/office/drawing/2014/main" id="{B8B49AF9-FF39-45A7-9620-262C7B2B8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1099" y="2666110"/>
              <a:ext cx="0" cy="3258440"/>
            </a:xfrm>
            <a:prstGeom prst="line">
              <a:avLst/>
            </a:prstGeom>
            <a:noFill/>
            <a:ln w="15875">
              <a:solidFill>
                <a:srgbClr val="ABAEB6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10800" rIns="54000" bIns="10800"/>
            <a:lstStyle/>
            <a:p>
              <a:endParaRPr lang="ko-KR" altLang="en-US">
                <a:solidFill>
                  <a:srgbClr val="080808"/>
                </a:solidFill>
                <a:ea typeface="Pretendard" panose="02000503000000020004" pitchFamily="50" charset="-127"/>
              </a:endParaRPr>
            </a:p>
          </p:txBody>
        </p:sp>
        <p:sp>
          <p:nvSpPr>
            <p:cNvPr id="24" name="Line 7">
              <a:extLst>
                <a:ext uri="{FF2B5EF4-FFF2-40B4-BE49-F238E27FC236}">
                  <a16:creationId xmlns:a16="http://schemas.microsoft.com/office/drawing/2014/main" id="{27323A87-1A8B-4EEB-ACE7-0839EFBA3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1099" y="2666110"/>
              <a:ext cx="4680000" cy="1588"/>
            </a:xfrm>
            <a:prstGeom prst="line">
              <a:avLst/>
            </a:prstGeom>
            <a:noFill/>
            <a:ln w="15875">
              <a:solidFill>
                <a:srgbClr val="ABAEB6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10800" rIns="54000" bIns="10800"/>
            <a:lstStyle/>
            <a:p>
              <a:endParaRPr lang="ko-KR" altLang="en-US">
                <a:solidFill>
                  <a:srgbClr val="080808"/>
                </a:solidFill>
                <a:ea typeface="Pretendard" panose="02000503000000020004" pitchFamily="50" charset="-127"/>
              </a:endParaRPr>
            </a:p>
          </p:txBody>
        </p:sp>
        <p:sp>
          <p:nvSpPr>
            <p:cNvPr id="25" name="Line 10">
              <a:extLst>
                <a:ext uri="{FF2B5EF4-FFF2-40B4-BE49-F238E27FC236}">
                  <a16:creationId xmlns:a16="http://schemas.microsoft.com/office/drawing/2014/main" id="{AB8B54C2-7D1B-43B9-A746-D1EF46A40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1099" y="2666110"/>
              <a:ext cx="0" cy="3246438"/>
            </a:xfrm>
            <a:prstGeom prst="line">
              <a:avLst/>
            </a:prstGeom>
            <a:noFill/>
            <a:ln w="15875">
              <a:solidFill>
                <a:srgbClr val="ABAEB6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10800" rIns="54000" bIns="10800"/>
            <a:lstStyle/>
            <a:p>
              <a:endParaRPr lang="ko-KR" altLang="en-US">
                <a:solidFill>
                  <a:srgbClr val="080808"/>
                </a:solidFill>
                <a:ea typeface="Pretendard" panose="02000503000000020004" pitchFamily="50" charset="-127"/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2E7D1AE2-205F-4292-9E01-CD1F8C35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372" y="5842698"/>
              <a:ext cx="16190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0%</a:t>
              </a:r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B67A5184-F872-4DAC-BF13-E0FB7BFB3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64" y="4228210"/>
              <a:ext cx="16190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5%</a:t>
              </a:r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6CD33426-85E0-4E55-9475-4F1CCE5EC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60" y="2597848"/>
              <a:ext cx="20999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12%</a:t>
              </a:r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724654B8-3138-45E3-8304-C02051F24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1099" y="4289329"/>
              <a:ext cx="4680000" cy="0"/>
            </a:xfrm>
            <a:prstGeom prst="line">
              <a:avLst/>
            </a:prstGeom>
            <a:ln w="9525">
              <a:solidFill>
                <a:srgbClr val="ABAE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54000" tIns="10800" rIns="54000" bIns="10800"/>
            <a:lstStyle/>
            <a:p>
              <a:endParaRPr lang="ko-KR" altLang="en-US">
                <a:solidFill>
                  <a:srgbClr val="080808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A6511A77-E2B0-43D4-A11B-62D262770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214" y="2772535"/>
              <a:ext cx="6052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000" spc="-60">
                  <a:solidFill>
                    <a:schemeClr val="tx1">
                      <a:lumMod val="90000"/>
                      <a:lumOff val="1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방문객 수</a:t>
              </a:r>
              <a:r>
                <a:rPr kumimoji="1" lang="en-US" altLang="ko-KR" sz="1000" spc="-60">
                  <a:solidFill>
                    <a:schemeClr val="tx1">
                      <a:lumMod val="90000"/>
                      <a:lumOff val="1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1" lang="ko-KR" altLang="en-US" sz="1000" spc="-60">
                  <a:solidFill>
                    <a:schemeClr val="tx1">
                      <a:lumMod val="90000"/>
                      <a:lumOff val="1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명</a:t>
              </a:r>
              <a:r>
                <a:rPr kumimoji="1" lang="en-US" altLang="ko-KR" sz="1000" spc="-60">
                  <a:solidFill>
                    <a:schemeClr val="tx1">
                      <a:lumMod val="90000"/>
                      <a:lumOff val="1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kumimoji="1" lang="en-US" altLang="ko-KR" sz="1000" spc="-6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6" name="Oval 29">
              <a:extLst>
                <a:ext uri="{FF2B5EF4-FFF2-40B4-BE49-F238E27FC236}">
                  <a16:creationId xmlns:a16="http://schemas.microsoft.com/office/drawing/2014/main" id="{E2C4A210-AE4F-485A-AB2B-372E4853B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800" y="3476112"/>
              <a:ext cx="1544400" cy="1341648"/>
            </a:xfrm>
            <a:prstGeom prst="roundRect">
              <a:avLst>
                <a:gd name="adj" fmla="val 6728"/>
              </a:avLst>
            </a:prstGeom>
            <a:solidFill>
              <a:srgbClr val="FFFFFF"/>
            </a:solidFill>
            <a:ln w="15875">
              <a:solidFill>
                <a:srgbClr val="5E6373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중국 </a:t>
              </a:r>
              <a:r>
                <a:rPr lang="en-US" altLang="ko-KR" sz="1200" b="1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5%</a:t>
              </a:r>
              <a:br>
                <a:rPr lang="en-US" altLang="ko-KR" sz="1200" b="1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(460</a:t>
              </a:r>
              <a:r>
                <a:rPr lang="ko-KR" altLang="en-US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00" dirty="0">
                <a:solidFill>
                  <a:srgbClr val="5F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7" name="Oval 29">
              <a:extLst>
                <a:ext uri="{FF2B5EF4-FFF2-40B4-BE49-F238E27FC236}">
                  <a16:creationId xmlns:a16="http://schemas.microsoft.com/office/drawing/2014/main" id="{61D82AAD-0A9E-4095-A955-45C49F1D9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284" y="5110406"/>
              <a:ext cx="916364" cy="470239"/>
            </a:xfrm>
            <a:prstGeom prst="roundRect">
              <a:avLst/>
            </a:prstGeom>
            <a:solidFill>
              <a:srgbClr val="FFFFFF"/>
            </a:solidFill>
            <a:ln w="15875">
              <a:solidFill>
                <a:srgbClr val="5E6373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spc="-6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홍콩 </a:t>
              </a:r>
              <a:r>
                <a:rPr lang="en-US" altLang="ko-KR" sz="1200" b="1" spc="-60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1.97%</a:t>
              </a:r>
              <a:br>
                <a:rPr lang="en-US" altLang="ko-KR" sz="1200" b="1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57</a:t>
              </a:r>
              <a:r>
                <a:rPr lang="ko-KR" altLang="en-US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00" dirty="0">
                <a:solidFill>
                  <a:srgbClr val="5F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8" name="Line 8">
              <a:extLst>
                <a:ext uri="{FF2B5EF4-FFF2-40B4-BE49-F238E27FC236}">
                  <a16:creationId xmlns:a16="http://schemas.microsoft.com/office/drawing/2014/main" id="{47858FF2-7B98-4C33-9B43-F384E5B34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0305" y="2651823"/>
              <a:ext cx="1588" cy="3244850"/>
            </a:xfrm>
            <a:prstGeom prst="line">
              <a:avLst/>
            </a:prstGeom>
            <a:ln w="9525">
              <a:solidFill>
                <a:srgbClr val="ABAE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54000" tIns="10800" rIns="54000" bIns="10800"/>
            <a:lstStyle/>
            <a:p>
              <a:endParaRPr lang="ko-KR" altLang="en-US">
                <a:solidFill>
                  <a:srgbClr val="080808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40" name="Oval 29">
              <a:extLst>
                <a:ext uri="{FF2B5EF4-FFF2-40B4-BE49-F238E27FC236}">
                  <a16:creationId xmlns:a16="http://schemas.microsoft.com/office/drawing/2014/main" id="{7B176767-0CF2-4E9F-B010-9E4B6FA5F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421" y="5019496"/>
              <a:ext cx="891595" cy="427490"/>
            </a:xfrm>
            <a:prstGeom prst="roundRect">
              <a:avLst/>
            </a:prstGeom>
            <a:solidFill>
              <a:srgbClr val="FFFFFF"/>
            </a:solidFill>
            <a:ln w="15875">
              <a:solidFill>
                <a:srgbClr val="5E6373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spc="-60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싱가포르 </a:t>
              </a:r>
              <a:r>
                <a:rPr lang="en-US" altLang="ko-KR" sz="1200" b="1" spc="-60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2%</a:t>
              </a:r>
              <a:br>
                <a:rPr lang="en-US" altLang="ko-KR" sz="1200" b="1" spc="-6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37</a:t>
              </a:r>
              <a:r>
                <a:rPr lang="ko-KR" altLang="en-US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00" dirty="0">
                <a:solidFill>
                  <a:srgbClr val="5F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F58994D2-3113-4D9A-88D7-E5FE2E3C3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421" y="3379805"/>
              <a:ext cx="853863" cy="427490"/>
            </a:xfrm>
            <a:prstGeom prst="roundRect">
              <a:avLst/>
            </a:prstGeom>
            <a:solidFill>
              <a:srgbClr val="FFFFFF"/>
            </a:solidFill>
            <a:ln w="15875">
              <a:solidFill>
                <a:srgbClr val="5E6373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spc="-60" dirty="0" err="1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인도네</a:t>
              </a:r>
              <a:r>
                <a:rPr lang="ko-KR" altLang="en-US" sz="1200" b="1" spc="-60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200" b="1" spc="-60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7%</a:t>
              </a:r>
              <a:br>
                <a:rPr lang="en-US" altLang="ko-KR" sz="1200" b="1" spc="-6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31</a:t>
              </a:r>
              <a:r>
                <a:rPr lang="ko-KR" altLang="en-US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00" dirty="0">
                <a:solidFill>
                  <a:srgbClr val="5F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2" name="Oval 29">
              <a:extLst>
                <a:ext uri="{FF2B5EF4-FFF2-40B4-BE49-F238E27FC236}">
                  <a16:creationId xmlns:a16="http://schemas.microsoft.com/office/drawing/2014/main" id="{43C9CDB8-E072-4AEA-AC9E-3A101F06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469" y="3159203"/>
              <a:ext cx="1149879" cy="916364"/>
            </a:xfrm>
            <a:prstGeom prst="roundRect">
              <a:avLst>
                <a:gd name="adj" fmla="val 8351"/>
              </a:avLst>
            </a:prstGeom>
            <a:solidFill>
              <a:srgbClr val="155DEB"/>
            </a:solidFill>
            <a:ln w="15875">
              <a:solidFill>
                <a:srgbClr val="114DC5"/>
              </a:solidFill>
              <a:round/>
              <a:headEnd/>
              <a:tailEnd/>
            </a:ln>
            <a:effectLst/>
          </p:spPr>
          <p:txBody>
            <a:bodyPr wrap="none" bIns="72000" anchor="b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대만 </a:t>
              </a:r>
              <a:r>
                <a:rPr lang="en-US" altLang="ko-KR" sz="11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7%</a:t>
              </a:r>
              <a:br>
                <a:rPr lang="en-US" altLang="ko-KR" sz="1100" b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000">
                  <a:solidFill>
                    <a:srgbClr val="ECF0F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(147</a:t>
              </a:r>
              <a:r>
                <a:rPr lang="ko-KR" altLang="en-US" sz="1000">
                  <a:solidFill>
                    <a:srgbClr val="ECF0F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 dirty="0">
                  <a:solidFill>
                    <a:srgbClr val="ECF0F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00" dirty="0">
                <a:solidFill>
                  <a:srgbClr val="ECF0F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3" name="Line 30">
              <a:extLst>
                <a:ext uri="{FF2B5EF4-FFF2-40B4-BE49-F238E27FC236}">
                  <a16:creationId xmlns:a16="http://schemas.microsoft.com/office/drawing/2014/main" id="{1BAA01E0-7CFF-406A-8774-EDF438D868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42272" y="3099230"/>
              <a:ext cx="506744" cy="278988"/>
            </a:xfrm>
            <a:prstGeom prst="line">
              <a:avLst/>
            </a:prstGeom>
            <a:noFill/>
            <a:ln w="28575">
              <a:solidFill>
                <a:srgbClr val="5E637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F3E94B52-DABF-4CFA-925C-5FDE3968B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7692" y="3187659"/>
              <a:ext cx="619761" cy="1360706"/>
            </a:xfrm>
            <a:prstGeom prst="line">
              <a:avLst/>
            </a:prstGeom>
            <a:noFill/>
            <a:ln w="28575">
              <a:solidFill>
                <a:srgbClr val="5E637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" name="Line 30">
              <a:extLst>
                <a:ext uri="{FF2B5EF4-FFF2-40B4-BE49-F238E27FC236}">
                  <a16:creationId xmlns:a16="http://schemas.microsoft.com/office/drawing/2014/main" id="{9CEA83F7-33B7-4423-8358-663FEEB6C8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56944" y="3131674"/>
              <a:ext cx="474402" cy="1946288"/>
            </a:xfrm>
            <a:prstGeom prst="line">
              <a:avLst/>
            </a:prstGeom>
            <a:noFill/>
            <a:ln w="28575">
              <a:solidFill>
                <a:srgbClr val="5E637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" name="Oval 29">
              <a:extLst>
                <a:ext uri="{FF2B5EF4-FFF2-40B4-BE49-F238E27FC236}">
                  <a16:creationId xmlns:a16="http://schemas.microsoft.com/office/drawing/2014/main" id="{5DF296C8-DAC0-4B74-91CC-8CFCE6973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421" y="4549952"/>
              <a:ext cx="891595" cy="427490"/>
            </a:xfrm>
            <a:prstGeom prst="roundRect">
              <a:avLst/>
            </a:prstGeom>
            <a:solidFill>
              <a:srgbClr val="FFFFFF"/>
            </a:solidFill>
            <a:ln w="15875">
              <a:solidFill>
                <a:srgbClr val="5E6373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spc="-6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태국 </a:t>
              </a:r>
              <a:r>
                <a:rPr lang="en-US" altLang="ko-KR" sz="1200" b="1" spc="-60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2%</a:t>
              </a:r>
              <a:br>
                <a:rPr lang="en-US" altLang="ko-KR" sz="1200" b="1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32</a:t>
              </a:r>
              <a:r>
                <a:rPr lang="ko-KR" altLang="en-US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00" dirty="0">
                <a:solidFill>
                  <a:srgbClr val="5F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7" name="Oval 29">
              <a:extLst>
                <a:ext uri="{FF2B5EF4-FFF2-40B4-BE49-F238E27FC236}">
                  <a16:creationId xmlns:a16="http://schemas.microsoft.com/office/drawing/2014/main" id="{62356E8F-7FFA-45BB-9414-14391C8A6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007" y="3379805"/>
              <a:ext cx="845042" cy="427490"/>
            </a:xfrm>
            <a:prstGeom prst="roundRect">
              <a:avLst/>
            </a:prstGeom>
            <a:solidFill>
              <a:srgbClr val="FFFFFF"/>
            </a:solidFill>
            <a:ln w="15875">
              <a:solidFill>
                <a:srgbClr val="5E6373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spc="-60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필리핀 </a:t>
              </a:r>
              <a:r>
                <a:rPr lang="en-US" altLang="ko-KR" sz="1200" b="1" spc="-60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7%</a:t>
              </a:r>
              <a:br>
                <a:rPr lang="en-US" altLang="ko-KR" sz="1200" b="1" spc="-6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51</a:t>
              </a:r>
              <a:r>
                <a:rPr lang="ko-KR" altLang="en-US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00" dirty="0">
                <a:solidFill>
                  <a:srgbClr val="5F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8" name="Oval 29">
              <a:extLst>
                <a:ext uri="{FF2B5EF4-FFF2-40B4-BE49-F238E27FC236}">
                  <a16:creationId xmlns:a16="http://schemas.microsoft.com/office/drawing/2014/main" id="{9F0CADF0-73AC-4888-BB11-67C22AA6B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664" y="5074927"/>
              <a:ext cx="1008000" cy="757325"/>
            </a:xfrm>
            <a:prstGeom prst="roundRect">
              <a:avLst>
                <a:gd name="adj" fmla="val 12894"/>
              </a:avLst>
            </a:prstGeom>
            <a:solidFill>
              <a:srgbClr val="FFFFFF"/>
            </a:solidFill>
            <a:ln w="15875">
              <a:solidFill>
                <a:srgbClr val="5E6373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미국 </a:t>
              </a:r>
              <a:r>
                <a:rPr lang="en-US" altLang="ko-KR" sz="1200" b="1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1.75%</a:t>
              </a:r>
              <a:br>
                <a:rPr lang="en-US" altLang="ko-KR" sz="1200" b="1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132</a:t>
              </a:r>
              <a:r>
                <a:rPr lang="ko-KR" altLang="en-US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00" dirty="0">
                <a:solidFill>
                  <a:srgbClr val="5F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9" name="Oval 29">
              <a:extLst>
                <a:ext uri="{FF2B5EF4-FFF2-40B4-BE49-F238E27FC236}">
                  <a16:creationId xmlns:a16="http://schemas.microsoft.com/office/drawing/2014/main" id="{C113B751-A72C-4ED1-B4BA-C52601F10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498" y="4892206"/>
              <a:ext cx="1219680" cy="1008000"/>
            </a:xfrm>
            <a:prstGeom prst="roundRect">
              <a:avLst>
                <a:gd name="adj" fmla="val 10052"/>
              </a:avLst>
            </a:prstGeom>
            <a:solidFill>
              <a:srgbClr val="FFFFFF"/>
            </a:solidFill>
            <a:ln w="15875">
              <a:solidFill>
                <a:srgbClr val="5E6373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일본 </a:t>
              </a:r>
              <a:r>
                <a:rPr lang="en-US" altLang="ko-KR" sz="1200" b="1" dirty="0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1.75%</a:t>
              </a:r>
              <a:br>
                <a:rPr lang="en-US" altLang="ko-KR" sz="1200" b="1">
                  <a:solidFill>
                    <a:srgbClr val="5F637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322</a:t>
              </a:r>
              <a:r>
                <a:rPr lang="ko-KR" altLang="en-US" sz="100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 dirty="0">
                  <a:solidFill>
                    <a:srgbClr val="5F637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00" dirty="0">
                <a:solidFill>
                  <a:srgbClr val="5F637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50" name="Line 26">
              <a:extLst>
                <a:ext uri="{FF2B5EF4-FFF2-40B4-BE49-F238E27FC236}">
                  <a16:creationId xmlns:a16="http://schemas.microsoft.com/office/drawing/2014/main" id="{EB3AA5B5-3348-4C87-BDB6-FECE65460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0304" y="3788579"/>
              <a:ext cx="427976" cy="213170"/>
            </a:xfrm>
            <a:prstGeom prst="line">
              <a:avLst/>
            </a:prstGeom>
            <a:noFill/>
            <a:ln w="38100" cap="flat" cmpd="sng">
              <a:solidFill>
                <a:srgbClr val="0156FC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80808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A4A8EC6-A47A-4C16-B456-AD1F76CA9AFB}"/>
                </a:ext>
              </a:extLst>
            </p:cNvPr>
            <p:cNvCxnSpPr/>
            <p:nvPr/>
          </p:nvCxnSpPr>
          <p:spPr>
            <a:xfrm>
              <a:off x="2377528" y="3152612"/>
              <a:ext cx="0" cy="253430"/>
            </a:xfrm>
            <a:prstGeom prst="line">
              <a:avLst/>
            </a:prstGeom>
            <a:noFill/>
            <a:ln w="28575">
              <a:solidFill>
                <a:srgbClr val="5E637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Oval 29">
              <a:extLst>
                <a:ext uri="{FF2B5EF4-FFF2-40B4-BE49-F238E27FC236}">
                  <a16:creationId xmlns:a16="http://schemas.microsoft.com/office/drawing/2014/main" id="{98FD24D1-1452-4E71-9D31-A56292458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072" y="2444799"/>
              <a:ext cx="1008000" cy="741273"/>
            </a:xfrm>
            <a:prstGeom prst="roundRect">
              <a:avLst>
                <a:gd name="adj" fmla="val 8839"/>
              </a:avLst>
            </a:prstGeom>
            <a:solidFill>
              <a:srgbClr val="155DEB"/>
            </a:solidFill>
            <a:ln w="15875">
              <a:solidFill>
                <a:srgbClr val="114DC5"/>
              </a:solidFill>
              <a:round/>
              <a:headEnd/>
              <a:tailEnd/>
            </a:ln>
            <a:effectLst/>
          </p:spPr>
          <p:txBody>
            <a:bodyPr wrap="none" bIns="72000" anchor="b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spc="-6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베트남 </a:t>
              </a:r>
              <a:r>
                <a:rPr lang="en-US" altLang="ko-KR" sz="1100" b="1" spc="-6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12%</a:t>
              </a:r>
              <a:br>
                <a:rPr kumimoji="1" lang="en-US" altLang="ko-KR" sz="1200" b="1" ker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</a:br>
              <a:r>
                <a:rPr lang="en-US" altLang="ko-KR" sz="1000" dirty="0">
                  <a:solidFill>
                    <a:srgbClr val="ECF0F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000">
                  <a:solidFill>
                    <a:srgbClr val="ECF0F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51</a:t>
              </a:r>
              <a:r>
                <a:rPr lang="ko-KR" altLang="en-US" sz="1000">
                  <a:solidFill>
                    <a:srgbClr val="ECF0F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만명</a:t>
              </a:r>
              <a:r>
                <a:rPr lang="en-US" altLang="ko-KR" sz="1000" dirty="0">
                  <a:solidFill>
                    <a:srgbClr val="ECF0F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ko-KR" altLang="en-US" sz="1050" dirty="0">
                <a:solidFill>
                  <a:srgbClr val="ECF0F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364D7E-4CD4-4C42-B9B3-BB7040A43C4D}"/>
                </a:ext>
              </a:extLst>
            </p:cNvPr>
            <p:cNvSpPr txBox="1"/>
            <p:nvPr/>
          </p:nvSpPr>
          <p:spPr>
            <a:xfrm>
              <a:off x="1080677" y="6094009"/>
              <a:ext cx="472084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[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출처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: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관광객 수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(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한국관광데이터 랩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),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국가별 환율 스프레드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(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우리은행 환율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, ’25.6.20)]</a:t>
              </a:r>
            </a:p>
          </p:txBody>
        </p:sp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5FC44FD0-D55F-4DB1-B601-A5FDDB3A1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98788" y="2384399"/>
              <a:ext cx="324568" cy="324568"/>
            </a:xfrm>
            <a:prstGeom prst="rect">
              <a:avLst/>
            </a:prstGeom>
          </p:spPr>
        </p:pic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6B4CF585-AACD-4C0B-9CA1-9E42B517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66982" y="3278317"/>
              <a:ext cx="486852" cy="324568"/>
            </a:xfrm>
            <a:prstGeom prst="rect">
              <a:avLst/>
            </a:prstGeom>
          </p:spPr>
        </p:pic>
      </p:grpSp>
      <p:sp>
        <p:nvSpPr>
          <p:cNvPr id="57" name="Freeform 33">
            <a:extLst>
              <a:ext uri="{FF2B5EF4-FFF2-40B4-BE49-F238E27FC236}">
                <a16:creationId xmlns:a16="http://schemas.microsoft.com/office/drawing/2014/main" id="{62E9B204-1519-4A1B-8846-29B355FC0E22}"/>
              </a:ext>
            </a:extLst>
          </p:cNvPr>
          <p:cNvSpPr/>
          <p:nvPr/>
        </p:nvSpPr>
        <p:spPr>
          <a:xfrm>
            <a:off x="9681645" y="2761878"/>
            <a:ext cx="1906013" cy="2217440"/>
          </a:xfrm>
          <a:custGeom>
            <a:avLst/>
            <a:gdLst/>
            <a:ahLst/>
            <a:cxnLst/>
            <a:rect l="l" t="t" r="r" b="b"/>
            <a:pathLst>
              <a:path w="3376616" h="2683102">
                <a:moveTo>
                  <a:pt x="0" y="0"/>
                </a:moveTo>
                <a:lnTo>
                  <a:pt x="3376617" y="0"/>
                </a:lnTo>
                <a:lnTo>
                  <a:pt x="3376617" y="2683102"/>
                </a:lnTo>
                <a:lnTo>
                  <a:pt x="0" y="2683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8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53D90BA-E2FB-43ED-8321-4F2785151DD8}"/>
              </a:ext>
            </a:extLst>
          </p:cNvPr>
          <p:cNvSpPr/>
          <p:nvPr/>
        </p:nvSpPr>
        <p:spPr>
          <a:xfrm>
            <a:off x="9276797" y="2383245"/>
            <a:ext cx="2327815" cy="1489785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F6F9F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강남구는 서울시 외국인 소비의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28.1%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 집중된 핵심 상권</a:t>
            </a:r>
            <a:endParaRPr lang="en-US" altLang="ko-KR" sz="1200" b="1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180975" marR="0" lvl="0" indent="-180975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1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위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)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의복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/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의류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33.9%</a:t>
            </a:r>
          </a:p>
          <a:p>
            <a:pPr marL="180975" marR="0" lvl="0" indent="-180975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2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위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)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패션잡화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15.7%</a:t>
            </a:r>
          </a:p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**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특화병원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5.5%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11133378-EF49-449E-BFC8-5202665BBA57}"/>
              </a:ext>
            </a:extLst>
          </p:cNvPr>
          <p:cNvSpPr/>
          <p:nvPr/>
        </p:nvSpPr>
        <p:spPr>
          <a:xfrm>
            <a:off x="9276797" y="2024844"/>
            <a:ext cx="2327815" cy="358506"/>
          </a:xfrm>
          <a:custGeom>
            <a:avLst/>
            <a:gdLst>
              <a:gd name="connsiteX0" fmla="*/ 160759 w 2031321"/>
              <a:gd name="connsiteY0" fmla="*/ 0 h 478649"/>
              <a:gd name="connsiteX1" fmla="*/ 1870562 w 2031321"/>
              <a:gd name="connsiteY1" fmla="*/ 0 h 478649"/>
              <a:gd name="connsiteX2" fmla="*/ 2031321 w 2031321"/>
              <a:gd name="connsiteY2" fmla="*/ 160759 h 478649"/>
              <a:gd name="connsiteX3" fmla="*/ 2031321 w 2031321"/>
              <a:gd name="connsiteY3" fmla="*/ 399651 h 478649"/>
              <a:gd name="connsiteX4" fmla="*/ 2022779 w 2031321"/>
              <a:gd name="connsiteY4" fmla="*/ 397926 h 478649"/>
              <a:gd name="connsiteX5" fmla="*/ 1949772 w 2031321"/>
              <a:gd name="connsiteY5" fmla="*/ 470933 h 478649"/>
              <a:gd name="connsiteX6" fmla="*/ 1951330 w 2031321"/>
              <a:gd name="connsiteY6" fmla="*/ 478649 h 478649"/>
              <a:gd name="connsiteX7" fmla="*/ 79990 w 2031321"/>
              <a:gd name="connsiteY7" fmla="*/ 478649 h 478649"/>
              <a:gd name="connsiteX8" fmla="*/ 81548 w 2031321"/>
              <a:gd name="connsiteY8" fmla="*/ 470933 h 478649"/>
              <a:gd name="connsiteX9" fmla="*/ 8541 w 2031321"/>
              <a:gd name="connsiteY9" fmla="*/ 397926 h 478649"/>
              <a:gd name="connsiteX10" fmla="*/ 0 w 2031321"/>
              <a:gd name="connsiteY10" fmla="*/ 399651 h 478649"/>
              <a:gd name="connsiteX11" fmla="*/ 0 w 2031321"/>
              <a:gd name="connsiteY11" fmla="*/ 160759 h 478649"/>
              <a:gd name="connsiteX12" fmla="*/ 160759 w 2031321"/>
              <a:gd name="connsiteY12" fmla="*/ 0 h 4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1321" h="478649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lnTo>
                  <a:pt x="1951330" y="478649"/>
                </a:lnTo>
                <a:lnTo>
                  <a:pt x="79990" y="478649"/>
                </a:lnTo>
                <a:lnTo>
                  <a:pt x="81548" y="470933"/>
                </a:ln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0156F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0" lang="en-US" altLang="ko-KR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강남구</a:t>
            </a:r>
            <a:r>
              <a:rPr kumimoji="0" lang="en-US" altLang="ko-KR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)</a:t>
            </a:r>
            <a:r>
              <a:rPr kumimoji="0" lang="ko-KR" altLang="en-US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 </a:t>
            </a:r>
            <a:r>
              <a:rPr lang="ko-KR" altLang="en-US" sz="14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패션</a:t>
            </a:r>
            <a:r>
              <a:rPr lang="en-US" altLang="ko-KR" sz="14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·</a:t>
            </a:r>
            <a:r>
              <a:rPr lang="ko-KR" altLang="en-US" sz="14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의료관광 중심</a:t>
            </a:r>
            <a:endParaRPr lang="en-US" altLang="ko-KR" sz="1400" spc="-60" dirty="0">
              <a:solidFill>
                <a:srgbClr val="8FD9D9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91889-01FC-423B-8A46-D7F9EEB9F513}"/>
              </a:ext>
            </a:extLst>
          </p:cNvPr>
          <p:cNvSpPr txBox="1"/>
          <p:nvPr/>
        </p:nvSpPr>
        <p:spPr>
          <a:xfrm>
            <a:off x="481210" y="240016"/>
            <a:ext cx="3276538" cy="416589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 및 검증 결과의 해석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5A235-6313-45C1-AB11-3D1A26DAEE76}"/>
              </a:ext>
            </a:extLst>
          </p:cNvPr>
          <p:cNvSpPr txBox="1"/>
          <p:nvPr/>
        </p:nvSpPr>
        <p:spPr>
          <a:xfrm>
            <a:off x="1233150" y="943093"/>
            <a:ext cx="9725740" cy="325667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대만 관광객의 소비는 ‘목적 기반 소비’ 특성이 뚜렷하게 나타나며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상권별로 소비 구조가 명확히 분화되는 것으로 분석됨</a:t>
            </a:r>
            <a:endParaRPr lang="en-US" altLang="ko-KR" sz="1600" spc="-60" dirty="0">
              <a:solidFill>
                <a:srgbClr val="8FD9D9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 Box 23">
            <a:extLst>
              <a:ext uri="{FF2B5EF4-FFF2-40B4-BE49-F238E27FC236}">
                <a16:creationId xmlns:a16="http://schemas.microsoft.com/office/drawing/2014/main" id="{FE0B53FD-3D96-4E8F-B086-E5DE4A075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95" y="1814350"/>
            <a:ext cx="489504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타겟 국가 관광객 특화 업종 </a:t>
            </a:r>
            <a:r>
              <a:rPr lang="en-US" altLang="ko-KR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글로벌 대비</a:t>
            </a:r>
            <a:r>
              <a:rPr lang="en-US" altLang="ko-KR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88427B-51E0-454D-A71F-332C8E2950B9}"/>
              </a:ext>
            </a:extLst>
          </p:cNvPr>
          <p:cNvCxnSpPr>
            <a:cxnSpLocks/>
          </p:cNvCxnSpPr>
          <p:nvPr/>
        </p:nvCxnSpPr>
        <p:spPr>
          <a:xfrm>
            <a:off x="1665943" y="1700808"/>
            <a:ext cx="4212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7DEFD9-3AF0-4EC4-8DFE-7FE984AE38A1}"/>
              </a:ext>
            </a:extLst>
          </p:cNvPr>
          <p:cNvCxnSpPr>
            <a:cxnSpLocks/>
          </p:cNvCxnSpPr>
          <p:nvPr/>
        </p:nvCxnSpPr>
        <p:spPr>
          <a:xfrm>
            <a:off x="843778" y="1700808"/>
            <a:ext cx="758665" cy="0"/>
          </a:xfrm>
          <a:prstGeom prst="line">
            <a:avLst/>
          </a:prstGeom>
          <a:ln w="34925">
            <a:solidFill>
              <a:srgbClr val="1E7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23">
            <a:extLst>
              <a:ext uri="{FF2B5EF4-FFF2-40B4-BE49-F238E27FC236}">
                <a16:creationId xmlns:a16="http://schemas.microsoft.com/office/drawing/2014/main" id="{A9ED8E18-5CAF-4EF0-938F-E7B1F1BB2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662" y="1814350"/>
            <a:ext cx="489504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SUIT ExtraBold" pitchFamily="2" charset="-127"/>
                <a:ea typeface="SUIT ExtraBold" pitchFamily="2" charset="-127"/>
              </a:rPr>
              <a:t>타겟 국가 관광객 특화 상권 분석</a:t>
            </a:r>
            <a:endParaRPr lang="ko-KR" altLang="en-US" sz="1800" b="1" dirty="0">
              <a:solidFill>
                <a:srgbClr val="1E75BC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1CD5C5-A056-4E10-818F-01D777C63963}"/>
              </a:ext>
            </a:extLst>
          </p:cNvPr>
          <p:cNvCxnSpPr>
            <a:cxnSpLocks/>
          </p:cNvCxnSpPr>
          <p:nvPr/>
        </p:nvCxnSpPr>
        <p:spPr>
          <a:xfrm>
            <a:off x="7140610" y="1700808"/>
            <a:ext cx="4212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EC906D-70D8-41E9-B4D6-F672B1F1A2B7}"/>
              </a:ext>
            </a:extLst>
          </p:cNvPr>
          <p:cNvCxnSpPr>
            <a:cxnSpLocks/>
          </p:cNvCxnSpPr>
          <p:nvPr/>
        </p:nvCxnSpPr>
        <p:spPr>
          <a:xfrm>
            <a:off x="6318445" y="1700808"/>
            <a:ext cx="758665" cy="0"/>
          </a:xfrm>
          <a:prstGeom prst="line">
            <a:avLst/>
          </a:prstGeom>
          <a:ln w="34925">
            <a:solidFill>
              <a:srgbClr val="1E7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9BAC98B-B2E0-438C-8655-6B72CF1763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14" y="2225169"/>
            <a:ext cx="2947622" cy="4258277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5AB6D39-92AB-42E7-A30C-C9AF49556C39}"/>
              </a:ext>
            </a:extLst>
          </p:cNvPr>
          <p:cNvSpPr/>
          <p:nvPr/>
        </p:nvSpPr>
        <p:spPr>
          <a:xfrm>
            <a:off x="9276797" y="4139649"/>
            <a:ext cx="2327815" cy="1017543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F6F9F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서울시 외국인 소비의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19.8%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집중</a:t>
            </a:r>
            <a:endParaRPr lang="en-US" altLang="ko-KR" sz="1200" b="1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180975" marR="0" lvl="0" indent="-180975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위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)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의복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/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의류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24.2%</a:t>
            </a:r>
          </a:p>
          <a:p>
            <a:pPr marL="180975" marR="0" lvl="0" indent="-180975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2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위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) 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사우나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/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휴게시설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noFill/>
                </a:ln>
                <a:solidFill>
                  <a:srgbClr val="5E6373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28.2%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9E49BD2-7F44-4645-A234-212DEBC59BF7}"/>
              </a:ext>
            </a:extLst>
          </p:cNvPr>
          <p:cNvSpPr/>
          <p:nvPr/>
        </p:nvSpPr>
        <p:spPr>
          <a:xfrm>
            <a:off x="9276797" y="3823405"/>
            <a:ext cx="2327815" cy="358506"/>
          </a:xfrm>
          <a:custGeom>
            <a:avLst/>
            <a:gdLst>
              <a:gd name="connsiteX0" fmla="*/ 160759 w 2031321"/>
              <a:gd name="connsiteY0" fmla="*/ 0 h 478649"/>
              <a:gd name="connsiteX1" fmla="*/ 1870562 w 2031321"/>
              <a:gd name="connsiteY1" fmla="*/ 0 h 478649"/>
              <a:gd name="connsiteX2" fmla="*/ 2031321 w 2031321"/>
              <a:gd name="connsiteY2" fmla="*/ 160759 h 478649"/>
              <a:gd name="connsiteX3" fmla="*/ 2031321 w 2031321"/>
              <a:gd name="connsiteY3" fmla="*/ 399651 h 478649"/>
              <a:gd name="connsiteX4" fmla="*/ 2022779 w 2031321"/>
              <a:gd name="connsiteY4" fmla="*/ 397926 h 478649"/>
              <a:gd name="connsiteX5" fmla="*/ 1949772 w 2031321"/>
              <a:gd name="connsiteY5" fmla="*/ 470933 h 478649"/>
              <a:gd name="connsiteX6" fmla="*/ 1951330 w 2031321"/>
              <a:gd name="connsiteY6" fmla="*/ 478649 h 478649"/>
              <a:gd name="connsiteX7" fmla="*/ 79990 w 2031321"/>
              <a:gd name="connsiteY7" fmla="*/ 478649 h 478649"/>
              <a:gd name="connsiteX8" fmla="*/ 81548 w 2031321"/>
              <a:gd name="connsiteY8" fmla="*/ 470933 h 478649"/>
              <a:gd name="connsiteX9" fmla="*/ 8541 w 2031321"/>
              <a:gd name="connsiteY9" fmla="*/ 397926 h 478649"/>
              <a:gd name="connsiteX10" fmla="*/ 0 w 2031321"/>
              <a:gd name="connsiteY10" fmla="*/ 399651 h 478649"/>
              <a:gd name="connsiteX11" fmla="*/ 0 w 2031321"/>
              <a:gd name="connsiteY11" fmla="*/ 160759 h 478649"/>
              <a:gd name="connsiteX12" fmla="*/ 160759 w 2031321"/>
              <a:gd name="connsiteY12" fmla="*/ 0 h 4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1321" h="478649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lnTo>
                  <a:pt x="1951330" y="478649"/>
                </a:lnTo>
                <a:lnTo>
                  <a:pt x="79990" y="478649"/>
                </a:lnTo>
                <a:lnTo>
                  <a:pt x="81548" y="470933"/>
                </a:ln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0156F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0" lang="en-US" altLang="ko-KR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중구</a:t>
            </a:r>
            <a:r>
              <a:rPr kumimoji="0" lang="en-US" altLang="ko-KR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)</a:t>
            </a:r>
            <a:r>
              <a:rPr kumimoji="0" lang="ko-KR" altLang="en-US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 </a:t>
            </a:r>
            <a:r>
              <a:rPr lang="ko-KR" altLang="en-US" sz="14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의류</a:t>
            </a:r>
            <a:r>
              <a:rPr lang="en-US" altLang="ko-KR" sz="14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·</a:t>
            </a:r>
            <a:r>
              <a:rPr lang="ko-KR" altLang="en-US" sz="14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화장품 중심</a:t>
            </a:r>
            <a:endParaRPr lang="en-US" altLang="ko-KR" sz="1400" spc="-60" dirty="0">
              <a:solidFill>
                <a:srgbClr val="8FD9D9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69B43BD8-64EF-445E-A905-B540F1489662}"/>
              </a:ext>
            </a:extLst>
          </p:cNvPr>
          <p:cNvSpPr/>
          <p:nvPr/>
        </p:nvSpPr>
        <p:spPr>
          <a:xfrm>
            <a:off x="9276797" y="5515040"/>
            <a:ext cx="2327815" cy="1017543"/>
          </a:xfrm>
          <a:custGeom>
            <a:avLst/>
            <a:gdLst>
              <a:gd name="connsiteX0" fmla="*/ 160759 w 2031321"/>
              <a:gd name="connsiteY0" fmla="*/ 0 h 4171418"/>
              <a:gd name="connsiteX1" fmla="*/ 1870562 w 2031321"/>
              <a:gd name="connsiteY1" fmla="*/ 0 h 4171418"/>
              <a:gd name="connsiteX2" fmla="*/ 2031321 w 2031321"/>
              <a:gd name="connsiteY2" fmla="*/ 160759 h 4171418"/>
              <a:gd name="connsiteX3" fmla="*/ 2031321 w 2031321"/>
              <a:gd name="connsiteY3" fmla="*/ 399651 h 4171418"/>
              <a:gd name="connsiteX4" fmla="*/ 2022779 w 2031321"/>
              <a:gd name="connsiteY4" fmla="*/ 397926 h 4171418"/>
              <a:gd name="connsiteX5" fmla="*/ 1949772 w 2031321"/>
              <a:gd name="connsiteY5" fmla="*/ 470933 h 4171418"/>
              <a:gd name="connsiteX6" fmla="*/ 2022779 w 2031321"/>
              <a:gd name="connsiteY6" fmla="*/ 543940 h 4171418"/>
              <a:gd name="connsiteX7" fmla="*/ 2031321 w 2031321"/>
              <a:gd name="connsiteY7" fmla="*/ 542216 h 4171418"/>
              <a:gd name="connsiteX8" fmla="*/ 2031321 w 2031321"/>
              <a:gd name="connsiteY8" fmla="*/ 4171418 h 4171418"/>
              <a:gd name="connsiteX9" fmla="*/ 0 w 2031321"/>
              <a:gd name="connsiteY9" fmla="*/ 4171418 h 4171418"/>
              <a:gd name="connsiteX10" fmla="*/ 0 w 2031321"/>
              <a:gd name="connsiteY10" fmla="*/ 542216 h 4171418"/>
              <a:gd name="connsiteX11" fmla="*/ 8541 w 2031321"/>
              <a:gd name="connsiteY11" fmla="*/ 543940 h 4171418"/>
              <a:gd name="connsiteX12" fmla="*/ 81548 w 2031321"/>
              <a:gd name="connsiteY12" fmla="*/ 470933 h 4171418"/>
              <a:gd name="connsiteX13" fmla="*/ 8541 w 2031321"/>
              <a:gd name="connsiteY13" fmla="*/ 397926 h 4171418"/>
              <a:gd name="connsiteX14" fmla="*/ 0 w 2031321"/>
              <a:gd name="connsiteY14" fmla="*/ 399651 h 4171418"/>
              <a:gd name="connsiteX15" fmla="*/ 0 w 2031321"/>
              <a:gd name="connsiteY15" fmla="*/ 160759 h 4171418"/>
              <a:gd name="connsiteX16" fmla="*/ 160759 w 2031321"/>
              <a:gd name="connsiteY16" fmla="*/ 0 h 417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1321" h="4171418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cubicBezTo>
                  <a:pt x="1949772" y="511254"/>
                  <a:pt x="1982458" y="543940"/>
                  <a:pt x="2022779" y="543940"/>
                </a:cubicBezTo>
                <a:lnTo>
                  <a:pt x="2031321" y="542216"/>
                </a:lnTo>
                <a:lnTo>
                  <a:pt x="2031321" y="4171418"/>
                </a:lnTo>
                <a:lnTo>
                  <a:pt x="0" y="4171418"/>
                </a:lnTo>
                <a:lnTo>
                  <a:pt x="0" y="542216"/>
                </a:lnTo>
                <a:lnTo>
                  <a:pt x="8541" y="543940"/>
                </a:lnTo>
                <a:cubicBezTo>
                  <a:pt x="48862" y="543940"/>
                  <a:pt x="81548" y="511254"/>
                  <a:pt x="81548" y="470933"/>
                </a:cubicBez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F6F9F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서울시 외국인 소비의 </a:t>
            </a:r>
            <a:r>
              <a:rPr lang="en-US" altLang="ko-KR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15.2%</a:t>
            </a:r>
            <a:r>
              <a:rPr lang="ko-KR" alt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집중</a:t>
            </a:r>
            <a:endParaRPr lang="en-US" altLang="ko-KR" sz="1200" b="1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180975" marR="0" lvl="0" indent="-180975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위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) 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한식 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37.3%</a:t>
            </a:r>
          </a:p>
          <a:p>
            <a:pPr marL="180975" marR="0" lvl="0" indent="-180975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2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위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) 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커피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/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음료 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3.4%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6E6F6F2D-6AE4-4ED5-9348-4C4FD9661313}"/>
              </a:ext>
            </a:extLst>
          </p:cNvPr>
          <p:cNvSpPr/>
          <p:nvPr/>
        </p:nvSpPr>
        <p:spPr>
          <a:xfrm>
            <a:off x="9276797" y="5155553"/>
            <a:ext cx="2327815" cy="358506"/>
          </a:xfrm>
          <a:custGeom>
            <a:avLst/>
            <a:gdLst>
              <a:gd name="connsiteX0" fmla="*/ 160759 w 2031321"/>
              <a:gd name="connsiteY0" fmla="*/ 0 h 478649"/>
              <a:gd name="connsiteX1" fmla="*/ 1870562 w 2031321"/>
              <a:gd name="connsiteY1" fmla="*/ 0 h 478649"/>
              <a:gd name="connsiteX2" fmla="*/ 2031321 w 2031321"/>
              <a:gd name="connsiteY2" fmla="*/ 160759 h 478649"/>
              <a:gd name="connsiteX3" fmla="*/ 2031321 w 2031321"/>
              <a:gd name="connsiteY3" fmla="*/ 399651 h 478649"/>
              <a:gd name="connsiteX4" fmla="*/ 2022779 w 2031321"/>
              <a:gd name="connsiteY4" fmla="*/ 397926 h 478649"/>
              <a:gd name="connsiteX5" fmla="*/ 1949772 w 2031321"/>
              <a:gd name="connsiteY5" fmla="*/ 470933 h 478649"/>
              <a:gd name="connsiteX6" fmla="*/ 1951330 w 2031321"/>
              <a:gd name="connsiteY6" fmla="*/ 478649 h 478649"/>
              <a:gd name="connsiteX7" fmla="*/ 79990 w 2031321"/>
              <a:gd name="connsiteY7" fmla="*/ 478649 h 478649"/>
              <a:gd name="connsiteX8" fmla="*/ 81548 w 2031321"/>
              <a:gd name="connsiteY8" fmla="*/ 470933 h 478649"/>
              <a:gd name="connsiteX9" fmla="*/ 8541 w 2031321"/>
              <a:gd name="connsiteY9" fmla="*/ 397926 h 478649"/>
              <a:gd name="connsiteX10" fmla="*/ 0 w 2031321"/>
              <a:gd name="connsiteY10" fmla="*/ 399651 h 478649"/>
              <a:gd name="connsiteX11" fmla="*/ 0 w 2031321"/>
              <a:gd name="connsiteY11" fmla="*/ 160759 h 478649"/>
              <a:gd name="connsiteX12" fmla="*/ 160759 w 2031321"/>
              <a:gd name="connsiteY12" fmla="*/ 0 h 47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1321" h="478649">
                <a:moveTo>
                  <a:pt x="160759" y="0"/>
                </a:moveTo>
                <a:lnTo>
                  <a:pt x="1870562" y="0"/>
                </a:lnTo>
                <a:cubicBezTo>
                  <a:pt x="1959347" y="0"/>
                  <a:pt x="2031321" y="71974"/>
                  <a:pt x="2031321" y="160759"/>
                </a:cubicBezTo>
                <a:lnTo>
                  <a:pt x="2031321" y="399651"/>
                </a:lnTo>
                <a:lnTo>
                  <a:pt x="2022779" y="397926"/>
                </a:lnTo>
                <a:cubicBezTo>
                  <a:pt x="1982458" y="397926"/>
                  <a:pt x="1949772" y="430612"/>
                  <a:pt x="1949772" y="470933"/>
                </a:cubicBezTo>
                <a:lnTo>
                  <a:pt x="1951330" y="478649"/>
                </a:lnTo>
                <a:lnTo>
                  <a:pt x="79990" y="478649"/>
                </a:lnTo>
                <a:lnTo>
                  <a:pt x="81548" y="470933"/>
                </a:lnTo>
                <a:cubicBezTo>
                  <a:pt x="81548" y="430612"/>
                  <a:pt x="48862" y="397926"/>
                  <a:pt x="8541" y="397926"/>
                </a:cubicBezTo>
                <a:lnTo>
                  <a:pt x="0" y="399651"/>
                </a:lnTo>
                <a:lnTo>
                  <a:pt x="0" y="160759"/>
                </a:lnTo>
                <a:cubicBezTo>
                  <a:pt x="0" y="71974"/>
                  <a:pt x="71974" y="0"/>
                  <a:pt x="160759" y="0"/>
                </a:cubicBezTo>
                <a:close/>
              </a:path>
            </a:pathLst>
          </a:custGeom>
          <a:solidFill>
            <a:srgbClr val="0156F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0" lang="en-US" altLang="ko-KR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마포구</a:t>
            </a:r>
            <a:r>
              <a:rPr kumimoji="0" lang="en-US" altLang="ko-KR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)</a:t>
            </a:r>
            <a:r>
              <a:rPr kumimoji="0" lang="ko-KR" altLang="en-US" sz="1400" b="1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 </a:t>
            </a:r>
            <a:r>
              <a:rPr lang="ko-KR" altLang="en-US" sz="14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한식</a:t>
            </a:r>
            <a:r>
              <a:rPr lang="en-US" altLang="ko-KR" sz="14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·</a:t>
            </a:r>
            <a:r>
              <a:rPr lang="ko-KR" altLang="en-US" sz="1400" spc="-60" dirty="0">
                <a:solidFill>
                  <a:srgbClr val="8FD9D9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카페 중심</a:t>
            </a:r>
            <a:endParaRPr lang="en-US" altLang="ko-KR" sz="1400" spc="-60" dirty="0">
              <a:solidFill>
                <a:srgbClr val="8FD9D9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3FF851A-7BCA-4A0F-BC40-95744530D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0"/>
          <a:stretch/>
        </p:blipFill>
        <p:spPr>
          <a:xfrm>
            <a:off x="732793" y="2178385"/>
            <a:ext cx="5283460" cy="41491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5C89D78-EA5A-436A-802B-967F0C1E691A}"/>
              </a:ext>
            </a:extLst>
          </p:cNvPr>
          <p:cNvSpPr txBox="1"/>
          <p:nvPr/>
        </p:nvSpPr>
        <p:spPr>
          <a:xfrm>
            <a:off x="947428" y="6390853"/>
            <a:ext cx="2430152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※ </a:t>
            </a:r>
            <a:r>
              <a:rPr lang="ko-KR" altLang="en-US" sz="1100" i="1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거주 외국인의 생활 소비 데이터 항목 제외 </a:t>
            </a:r>
            <a:endParaRPr lang="en-US" altLang="ko-KR" sz="1100" i="1" dirty="0">
              <a:solidFill>
                <a:schemeClr val="bg1">
                  <a:lumMod val="50000"/>
                </a:schemeClr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31" name="AutoShape 3">
            <a:extLst>
              <a:ext uri="{FF2B5EF4-FFF2-40B4-BE49-F238E27FC236}">
                <a16:creationId xmlns:a16="http://schemas.microsoft.com/office/drawing/2014/main" id="{E36F8DB6-BEDD-43D6-B8AE-E09F8512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340" y="2383245"/>
            <a:ext cx="1118219" cy="3806677"/>
          </a:xfrm>
          <a:prstGeom prst="roundRect">
            <a:avLst>
              <a:gd name="adj" fmla="val 0"/>
            </a:avLst>
          </a:prstGeom>
          <a:noFill/>
          <a:ln w="31750">
            <a:solidFill>
              <a:srgbClr val="C00000"/>
            </a:solidFill>
            <a:prstDash val="sysDash"/>
          </a:ln>
          <a:effectLst/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id="{E0A8E522-9243-4F4D-ACFD-F68288F35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253" y="2383245"/>
            <a:ext cx="1118219" cy="3806677"/>
          </a:xfrm>
          <a:prstGeom prst="roundRect">
            <a:avLst>
              <a:gd name="adj" fmla="val 0"/>
            </a:avLst>
          </a:prstGeom>
          <a:noFill/>
          <a:ln w="31750">
            <a:solidFill>
              <a:srgbClr val="C00000"/>
            </a:solidFill>
            <a:prstDash val="sysDash"/>
          </a:ln>
          <a:effectLst/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16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99408ED-B273-426F-B1CB-57586DF5ABDF}"/>
              </a:ext>
            </a:extLst>
          </p:cNvPr>
          <p:cNvSpPr/>
          <p:nvPr/>
        </p:nvSpPr>
        <p:spPr>
          <a:xfrm flipH="1">
            <a:off x="6492044" y="4196675"/>
            <a:ext cx="4175030" cy="2005146"/>
          </a:xfrm>
          <a:custGeom>
            <a:avLst/>
            <a:gdLst>
              <a:gd name="connsiteX0" fmla="*/ 120991 w 4175030"/>
              <a:gd name="connsiteY0" fmla="*/ 0 h 2005146"/>
              <a:gd name="connsiteX1" fmla="*/ 180523 w 4175030"/>
              <a:gd name="connsiteY1" fmla="*/ 0 h 2005146"/>
              <a:gd name="connsiteX2" fmla="*/ 482280 w 4175030"/>
              <a:gd name="connsiteY2" fmla="*/ 0 h 2005146"/>
              <a:gd name="connsiteX3" fmla="*/ 541812 w 4175030"/>
              <a:gd name="connsiteY3" fmla="*/ 0 h 2005146"/>
              <a:gd name="connsiteX4" fmla="*/ 646411 w 4175030"/>
              <a:gd name="connsiteY4" fmla="*/ 0 h 2005146"/>
              <a:gd name="connsiteX5" fmla="*/ 1007700 w 4175030"/>
              <a:gd name="connsiteY5" fmla="*/ 0 h 2005146"/>
              <a:gd name="connsiteX6" fmla="*/ 3633218 w 4175030"/>
              <a:gd name="connsiteY6" fmla="*/ 0 h 2005146"/>
              <a:gd name="connsiteX7" fmla="*/ 3994507 w 4175030"/>
              <a:gd name="connsiteY7" fmla="*/ 0 h 2005146"/>
              <a:gd name="connsiteX8" fmla="*/ 4175030 w 4175030"/>
              <a:gd name="connsiteY8" fmla="*/ 180523 h 2005146"/>
              <a:gd name="connsiteX9" fmla="*/ 4175030 w 4175030"/>
              <a:gd name="connsiteY9" fmla="*/ 1824623 h 2005146"/>
              <a:gd name="connsiteX10" fmla="*/ 3994507 w 4175030"/>
              <a:gd name="connsiteY10" fmla="*/ 2005146 h 2005146"/>
              <a:gd name="connsiteX11" fmla="*/ 3633218 w 4175030"/>
              <a:gd name="connsiteY11" fmla="*/ 2005146 h 2005146"/>
              <a:gd name="connsiteX12" fmla="*/ 1007700 w 4175030"/>
              <a:gd name="connsiteY12" fmla="*/ 2005146 h 2005146"/>
              <a:gd name="connsiteX13" fmla="*/ 646411 w 4175030"/>
              <a:gd name="connsiteY13" fmla="*/ 2005146 h 2005146"/>
              <a:gd name="connsiteX14" fmla="*/ 541812 w 4175030"/>
              <a:gd name="connsiteY14" fmla="*/ 2005146 h 2005146"/>
              <a:gd name="connsiteX15" fmla="*/ 481987 w 4175030"/>
              <a:gd name="connsiteY15" fmla="*/ 2005146 h 2005146"/>
              <a:gd name="connsiteX16" fmla="*/ 180523 w 4175030"/>
              <a:gd name="connsiteY16" fmla="*/ 2005146 h 2005146"/>
              <a:gd name="connsiteX17" fmla="*/ 120698 w 4175030"/>
              <a:gd name="connsiteY17" fmla="*/ 2005146 h 2005146"/>
              <a:gd name="connsiteX18" fmla="*/ 110615 w 4175030"/>
              <a:gd name="connsiteY18" fmla="*/ 1955204 h 2005146"/>
              <a:gd name="connsiteX19" fmla="*/ 40347 w 4175030"/>
              <a:gd name="connsiteY19" fmla="*/ 1884936 h 2005146"/>
              <a:gd name="connsiteX20" fmla="*/ 0 w 4175030"/>
              <a:gd name="connsiteY20" fmla="*/ 1876791 h 2005146"/>
              <a:gd name="connsiteX21" fmla="*/ 0 w 4175030"/>
              <a:gd name="connsiteY21" fmla="*/ 1824623 h 2005146"/>
              <a:gd name="connsiteX22" fmla="*/ 0 w 4175030"/>
              <a:gd name="connsiteY22" fmla="*/ 180523 h 2005146"/>
              <a:gd name="connsiteX23" fmla="*/ 0 w 4175030"/>
              <a:gd name="connsiteY23" fmla="*/ 129809 h 2005146"/>
              <a:gd name="connsiteX24" fmla="*/ 40347 w 4175030"/>
              <a:gd name="connsiteY24" fmla="*/ 121664 h 2005146"/>
              <a:gd name="connsiteX25" fmla="*/ 120991 w 4175030"/>
              <a:gd name="connsiteY25" fmla="*/ 0 h 200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75030" h="2005146">
                <a:moveTo>
                  <a:pt x="120991" y="0"/>
                </a:moveTo>
                <a:lnTo>
                  <a:pt x="180523" y="0"/>
                </a:lnTo>
                <a:lnTo>
                  <a:pt x="482280" y="0"/>
                </a:lnTo>
                <a:lnTo>
                  <a:pt x="541812" y="0"/>
                </a:lnTo>
                <a:lnTo>
                  <a:pt x="646411" y="0"/>
                </a:lnTo>
                <a:lnTo>
                  <a:pt x="1007700" y="0"/>
                </a:lnTo>
                <a:lnTo>
                  <a:pt x="3633218" y="0"/>
                </a:lnTo>
                <a:lnTo>
                  <a:pt x="3994507" y="0"/>
                </a:lnTo>
                <a:cubicBezTo>
                  <a:pt x="4094207" y="0"/>
                  <a:pt x="4175030" y="80823"/>
                  <a:pt x="4175030" y="180523"/>
                </a:cubicBezTo>
                <a:lnTo>
                  <a:pt x="4175030" y="1824623"/>
                </a:lnTo>
                <a:cubicBezTo>
                  <a:pt x="4175030" y="1924323"/>
                  <a:pt x="4094207" y="2005146"/>
                  <a:pt x="3994507" y="2005146"/>
                </a:cubicBezTo>
                <a:lnTo>
                  <a:pt x="3633218" y="2005146"/>
                </a:lnTo>
                <a:lnTo>
                  <a:pt x="1007700" y="2005146"/>
                </a:lnTo>
                <a:lnTo>
                  <a:pt x="646411" y="2005146"/>
                </a:lnTo>
                <a:lnTo>
                  <a:pt x="541812" y="2005146"/>
                </a:lnTo>
                <a:lnTo>
                  <a:pt x="481987" y="2005146"/>
                </a:lnTo>
                <a:lnTo>
                  <a:pt x="180523" y="2005146"/>
                </a:lnTo>
                <a:lnTo>
                  <a:pt x="120698" y="2005146"/>
                </a:lnTo>
                <a:lnTo>
                  <a:pt x="110615" y="1955204"/>
                </a:lnTo>
                <a:cubicBezTo>
                  <a:pt x="97252" y="1923610"/>
                  <a:pt x="71941" y="1898300"/>
                  <a:pt x="40347" y="1884936"/>
                </a:cubicBezTo>
                <a:lnTo>
                  <a:pt x="0" y="1876791"/>
                </a:lnTo>
                <a:lnTo>
                  <a:pt x="0" y="1824623"/>
                </a:lnTo>
                <a:lnTo>
                  <a:pt x="0" y="180523"/>
                </a:lnTo>
                <a:lnTo>
                  <a:pt x="0" y="129809"/>
                </a:lnTo>
                <a:lnTo>
                  <a:pt x="40347" y="121664"/>
                </a:lnTo>
                <a:cubicBezTo>
                  <a:pt x="87739" y="101619"/>
                  <a:pt x="120991" y="54693"/>
                  <a:pt x="120991" y="0"/>
                </a:cubicBezTo>
                <a:close/>
              </a:path>
            </a:pathLst>
          </a:custGeom>
          <a:solidFill>
            <a:srgbClr val="ECF0F4"/>
          </a:solidFill>
          <a:ln w="9525">
            <a:noFill/>
          </a:ln>
          <a:effectLst>
            <a:outerShdw blurRad="25400" dist="38100" dir="5400000" sx="99000" sy="99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979D74-AAE0-425B-B913-A6B3032DFFE5}"/>
              </a:ext>
            </a:extLst>
          </p:cNvPr>
          <p:cNvSpPr txBox="1"/>
          <p:nvPr/>
        </p:nvSpPr>
        <p:spPr>
          <a:xfrm>
            <a:off x="481210" y="240016"/>
            <a:ext cx="2216954" cy="416589"/>
          </a:xfrm>
          <a:prstGeom prst="rect">
            <a:avLst/>
          </a:prstGeom>
          <a:noFill/>
        </p:spPr>
        <p:txBody>
          <a:bodyPr wrap="none" lIns="0" tIns="0" rIns="0" bIns="4680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rgbClr val="8CB0F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참고</a:t>
            </a:r>
            <a:r>
              <a:rPr lang="en-US" altLang="ko-KR" sz="2400" dirty="0">
                <a:solidFill>
                  <a:srgbClr val="8CB0F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CB0F5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유사도 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6CA7F-4EA2-4AF4-83D0-5ABEECBBE331}"/>
              </a:ext>
            </a:extLst>
          </p:cNvPr>
          <p:cNvSpPr txBox="1"/>
          <p:nvPr/>
        </p:nvSpPr>
        <p:spPr>
          <a:xfrm>
            <a:off x="1035661" y="943093"/>
            <a:ext cx="10120720" cy="325667"/>
          </a:xfrm>
          <a:prstGeom prst="rect">
            <a:avLst/>
          </a:prstGeom>
          <a:noFill/>
        </p:spPr>
        <p:txBody>
          <a:bodyPr wrap="none" lIns="0" tIns="0" rIns="0" bIns="4680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유사도 분석 결과 일본 관광객은 관광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·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쇼핑 중심 소비 특성이 명확하여</a:t>
            </a:r>
            <a:r>
              <a:rPr kumimoji="0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1600" b="0" i="0" u="none" strike="noStrike" kern="1200" cap="none" spc="-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Pretendard SemiBold" panose="02000703000000020004" pitchFamily="50" charset="-127"/>
              </a:rPr>
              <a:t>서비스 확장 시 다음 단계의 핵심 타깃 고객으로 적합함</a:t>
            </a:r>
          </a:p>
        </p:txBody>
      </p:sp>
      <p:sp>
        <p:nvSpPr>
          <p:cNvPr id="4" name="Freeform 34">
            <a:extLst>
              <a:ext uri="{FF2B5EF4-FFF2-40B4-BE49-F238E27FC236}">
                <a16:creationId xmlns:a16="http://schemas.microsoft.com/office/drawing/2014/main" id="{1BB559D9-7BC9-44F0-BA0E-4295AE8D5602}"/>
              </a:ext>
            </a:extLst>
          </p:cNvPr>
          <p:cNvSpPr/>
          <p:nvPr/>
        </p:nvSpPr>
        <p:spPr>
          <a:xfrm>
            <a:off x="589720" y="1921862"/>
            <a:ext cx="5651674" cy="4436338"/>
          </a:xfrm>
          <a:custGeom>
            <a:avLst/>
            <a:gdLst/>
            <a:ahLst/>
            <a:cxnLst/>
            <a:rect l="l" t="t" r="r" b="b"/>
            <a:pathLst>
              <a:path w="7522378" h="5367969">
                <a:moveTo>
                  <a:pt x="0" y="0"/>
                </a:moveTo>
                <a:lnTo>
                  <a:pt x="7522378" y="0"/>
                </a:lnTo>
                <a:lnTo>
                  <a:pt x="7522378" y="5367969"/>
                </a:lnTo>
                <a:lnTo>
                  <a:pt x="0" y="536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FF694E1-4F63-4A0E-BB74-0980EBA67995}"/>
              </a:ext>
            </a:extLst>
          </p:cNvPr>
          <p:cNvSpPr/>
          <p:nvPr/>
        </p:nvSpPr>
        <p:spPr>
          <a:xfrm flipH="1">
            <a:off x="6492044" y="1942221"/>
            <a:ext cx="4175030" cy="2005146"/>
          </a:xfrm>
          <a:custGeom>
            <a:avLst/>
            <a:gdLst>
              <a:gd name="connsiteX0" fmla="*/ 120991 w 4175030"/>
              <a:gd name="connsiteY0" fmla="*/ 0 h 2005146"/>
              <a:gd name="connsiteX1" fmla="*/ 180523 w 4175030"/>
              <a:gd name="connsiteY1" fmla="*/ 0 h 2005146"/>
              <a:gd name="connsiteX2" fmla="*/ 482280 w 4175030"/>
              <a:gd name="connsiteY2" fmla="*/ 0 h 2005146"/>
              <a:gd name="connsiteX3" fmla="*/ 541812 w 4175030"/>
              <a:gd name="connsiteY3" fmla="*/ 0 h 2005146"/>
              <a:gd name="connsiteX4" fmla="*/ 646411 w 4175030"/>
              <a:gd name="connsiteY4" fmla="*/ 0 h 2005146"/>
              <a:gd name="connsiteX5" fmla="*/ 1007700 w 4175030"/>
              <a:gd name="connsiteY5" fmla="*/ 0 h 2005146"/>
              <a:gd name="connsiteX6" fmla="*/ 3633218 w 4175030"/>
              <a:gd name="connsiteY6" fmla="*/ 0 h 2005146"/>
              <a:gd name="connsiteX7" fmla="*/ 3994507 w 4175030"/>
              <a:gd name="connsiteY7" fmla="*/ 0 h 2005146"/>
              <a:gd name="connsiteX8" fmla="*/ 4175030 w 4175030"/>
              <a:gd name="connsiteY8" fmla="*/ 180523 h 2005146"/>
              <a:gd name="connsiteX9" fmla="*/ 4175030 w 4175030"/>
              <a:gd name="connsiteY9" fmla="*/ 1824623 h 2005146"/>
              <a:gd name="connsiteX10" fmla="*/ 3994507 w 4175030"/>
              <a:gd name="connsiteY10" fmla="*/ 2005146 h 2005146"/>
              <a:gd name="connsiteX11" fmla="*/ 3633218 w 4175030"/>
              <a:gd name="connsiteY11" fmla="*/ 2005146 h 2005146"/>
              <a:gd name="connsiteX12" fmla="*/ 1007700 w 4175030"/>
              <a:gd name="connsiteY12" fmla="*/ 2005146 h 2005146"/>
              <a:gd name="connsiteX13" fmla="*/ 646411 w 4175030"/>
              <a:gd name="connsiteY13" fmla="*/ 2005146 h 2005146"/>
              <a:gd name="connsiteX14" fmla="*/ 541812 w 4175030"/>
              <a:gd name="connsiteY14" fmla="*/ 2005146 h 2005146"/>
              <a:gd name="connsiteX15" fmla="*/ 481987 w 4175030"/>
              <a:gd name="connsiteY15" fmla="*/ 2005146 h 2005146"/>
              <a:gd name="connsiteX16" fmla="*/ 180523 w 4175030"/>
              <a:gd name="connsiteY16" fmla="*/ 2005146 h 2005146"/>
              <a:gd name="connsiteX17" fmla="*/ 120698 w 4175030"/>
              <a:gd name="connsiteY17" fmla="*/ 2005146 h 2005146"/>
              <a:gd name="connsiteX18" fmla="*/ 110615 w 4175030"/>
              <a:gd name="connsiteY18" fmla="*/ 1955204 h 2005146"/>
              <a:gd name="connsiteX19" fmla="*/ 40347 w 4175030"/>
              <a:gd name="connsiteY19" fmla="*/ 1884936 h 2005146"/>
              <a:gd name="connsiteX20" fmla="*/ 0 w 4175030"/>
              <a:gd name="connsiteY20" fmla="*/ 1876791 h 2005146"/>
              <a:gd name="connsiteX21" fmla="*/ 0 w 4175030"/>
              <a:gd name="connsiteY21" fmla="*/ 1824623 h 2005146"/>
              <a:gd name="connsiteX22" fmla="*/ 0 w 4175030"/>
              <a:gd name="connsiteY22" fmla="*/ 180523 h 2005146"/>
              <a:gd name="connsiteX23" fmla="*/ 0 w 4175030"/>
              <a:gd name="connsiteY23" fmla="*/ 129809 h 2005146"/>
              <a:gd name="connsiteX24" fmla="*/ 40347 w 4175030"/>
              <a:gd name="connsiteY24" fmla="*/ 121664 h 2005146"/>
              <a:gd name="connsiteX25" fmla="*/ 120991 w 4175030"/>
              <a:gd name="connsiteY25" fmla="*/ 0 h 200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75030" h="2005146">
                <a:moveTo>
                  <a:pt x="120991" y="0"/>
                </a:moveTo>
                <a:lnTo>
                  <a:pt x="180523" y="0"/>
                </a:lnTo>
                <a:lnTo>
                  <a:pt x="482280" y="0"/>
                </a:lnTo>
                <a:lnTo>
                  <a:pt x="541812" y="0"/>
                </a:lnTo>
                <a:lnTo>
                  <a:pt x="646411" y="0"/>
                </a:lnTo>
                <a:lnTo>
                  <a:pt x="1007700" y="0"/>
                </a:lnTo>
                <a:lnTo>
                  <a:pt x="3633218" y="0"/>
                </a:lnTo>
                <a:lnTo>
                  <a:pt x="3994507" y="0"/>
                </a:lnTo>
                <a:cubicBezTo>
                  <a:pt x="4094207" y="0"/>
                  <a:pt x="4175030" y="80823"/>
                  <a:pt x="4175030" y="180523"/>
                </a:cubicBezTo>
                <a:lnTo>
                  <a:pt x="4175030" y="1824623"/>
                </a:lnTo>
                <a:cubicBezTo>
                  <a:pt x="4175030" y="1924323"/>
                  <a:pt x="4094207" y="2005146"/>
                  <a:pt x="3994507" y="2005146"/>
                </a:cubicBezTo>
                <a:lnTo>
                  <a:pt x="3633218" y="2005146"/>
                </a:lnTo>
                <a:lnTo>
                  <a:pt x="1007700" y="2005146"/>
                </a:lnTo>
                <a:lnTo>
                  <a:pt x="646411" y="2005146"/>
                </a:lnTo>
                <a:lnTo>
                  <a:pt x="541812" y="2005146"/>
                </a:lnTo>
                <a:lnTo>
                  <a:pt x="481987" y="2005146"/>
                </a:lnTo>
                <a:lnTo>
                  <a:pt x="180523" y="2005146"/>
                </a:lnTo>
                <a:lnTo>
                  <a:pt x="120698" y="2005146"/>
                </a:lnTo>
                <a:lnTo>
                  <a:pt x="110615" y="1955204"/>
                </a:lnTo>
                <a:cubicBezTo>
                  <a:pt x="97252" y="1923610"/>
                  <a:pt x="71941" y="1898300"/>
                  <a:pt x="40347" y="1884936"/>
                </a:cubicBezTo>
                <a:lnTo>
                  <a:pt x="0" y="1876791"/>
                </a:lnTo>
                <a:lnTo>
                  <a:pt x="0" y="1824623"/>
                </a:lnTo>
                <a:lnTo>
                  <a:pt x="0" y="180523"/>
                </a:lnTo>
                <a:lnTo>
                  <a:pt x="0" y="129809"/>
                </a:lnTo>
                <a:lnTo>
                  <a:pt x="40347" y="121664"/>
                </a:lnTo>
                <a:cubicBezTo>
                  <a:pt x="87739" y="101619"/>
                  <a:pt x="120991" y="54693"/>
                  <a:pt x="120991" y="0"/>
                </a:cubicBezTo>
                <a:close/>
              </a:path>
            </a:pathLst>
          </a:custGeom>
          <a:solidFill>
            <a:srgbClr val="ECF0F4"/>
          </a:solidFill>
          <a:ln w="9525">
            <a:noFill/>
          </a:ln>
          <a:effectLst>
            <a:outerShdw blurRad="25400" dist="38100" dir="5400000" sx="99000" sy="99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1C1FA-6C0B-484A-A1DE-6B5D2C27AF2F}"/>
              </a:ext>
            </a:extLst>
          </p:cNvPr>
          <p:cNvSpPr txBox="1"/>
          <p:nvPr/>
        </p:nvSpPr>
        <p:spPr>
          <a:xfrm>
            <a:off x="6672063" y="2049819"/>
            <a:ext cx="3830235" cy="3882666"/>
          </a:xfrm>
          <a:prstGeom prst="rect">
            <a:avLst/>
          </a:prstGeom>
          <a:noFill/>
        </p:spPr>
        <p:txBody>
          <a:bodyPr wrap="square" lIns="0" tIns="0" rIns="0" bIns="46800" rtlCol="0" anchor="t">
            <a:spAutoFit/>
          </a:bodyPr>
          <a:lstStyle/>
          <a:p>
            <a:pPr>
              <a:lnSpc>
                <a:spcPct val="110000"/>
              </a:lnSpc>
              <a:spcAft>
                <a:spcPts val="400"/>
              </a:spcAft>
            </a:pPr>
            <a:r>
              <a:rPr lang="ko-KR" altLang="en-US" sz="1600" spc="-60" dirty="0">
                <a:solidFill>
                  <a:srgbClr val="155DEB"/>
                </a:solidFill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클러스터링 기준</a:t>
            </a:r>
            <a:endParaRPr lang="en-US" altLang="ko-KR" sz="1600" spc="-60" dirty="0">
              <a:solidFill>
                <a:srgbClr val="155DEB"/>
              </a:solidFill>
              <a:latin typeface="SUIT ExtraBold" pitchFamily="2" charset="-127"/>
              <a:ea typeface="SUIT ExtraBold" pitchFamily="2" charset="-127"/>
              <a:cs typeface="Pretendard" panose="02000503000000020004" pitchFamily="50" charset="-127"/>
            </a:endParaRPr>
          </a:p>
          <a:p>
            <a:pPr marL="180975" indent="-180975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[</a:t>
            </a: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관광 </a:t>
            </a:r>
            <a:r>
              <a:rPr lang="ko-KR" altLang="en-US" sz="1200" b="1" spc="-60" dirty="0" err="1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핵심구</a:t>
            </a: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 비중</a:t>
            </a: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] 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실제 관광 목적지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(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중구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강남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마포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송파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용산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)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에서의 소비 비중을 통해 외국인 관광객의 관광 목적 소비 집중도를 분석</a:t>
            </a:r>
            <a:endParaRPr lang="en-US" altLang="ko-KR" sz="1200" spc="-60" dirty="0">
              <a:solidFill>
                <a:srgbClr val="5E6373"/>
              </a:solidFill>
              <a:latin typeface="SUIT" pitchFamily="2" charset="-127"/>
              <a:ea typeface="SUIT" pitchFamily="2" charset="-127"/>
              <a:cs typeface="Pretendard Light" panose="02000403000000020004" pitchFamily="50" charset="-127"/>
            </a:endParaRPr>
          </a:p>
          <a:p>
            <a:pPr marL="180975" indent="-180975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[</a:t>
            </a: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생활형 구 비중</a:t>
            </a: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] 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구로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영등포 등 외국인 근로자 및 장기 체류자 비중이 높은 지역의 소비를 분리하여 생활형 소비의 영향도를 파악</a:t>
            </a:r>
          </a:p>
          <a:p>
            <a:pPr marL="180975" indent="-180975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[</a:t>
            </a: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쇼핑</a:t>
            </a: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음식</a:t>
            </a: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숙박 업종 비중</a:t>
            </a: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] 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업종별 소비 비중을 </a:t>
            </a:r>
            <a:r>
              <a:rPr lang="ko-KR" altLang="en-US" sz="1200" spc="-60" dirty="0" err="1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기준으로국가군별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 주요 소비 테마를 유형화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(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쇼핑형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미식형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숙박 중심형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)</a:t>
            </a:r>
          </a:p>
          <a:p>
            <a:pPr marL="180975" indent="-180975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endParaRPr lang="en-US" altLang="ko-KR" sz="900" spc="-60" dirty="0">
              <a:solidFill>
                <a:srgbClr val="5E6373"/>
              </a:solidFill>
              <a:latin typeface="SUIT" pitchFamily="2" charset="-127"/>
              <a:ea typeface="SUIT" pitchFamily="2" charset="-127"/>
              <a:cs typeface="Pretendard Light" panose="02000403000000020004" pitchFamily="50" charset="-127"/>
            </a:endParaRPr>
          </a:p>
          <a:p>
            <a:pPr marL="180975" indent="-180975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endParaRPr lang="en-US" altLang="ko-KR" sz="1200" spc="-60" dirty="0">
              <a:solidFill>
                <a:srgbClr val="5E6373"/>
              </a:solidFill>
              <a:latin typeface="SUIT" pitchFamily="2" charset="-127"/>
              <a:ea typeface="SUIT" pitchFamily="2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  <a:spcAft>
                <a:spcPts val="400"/>
              </a:spcAft>
            </a:pPr>
            <a:r>
              <a:rPr lang="ko-KR" altLang="en-US" sz="1600" spc="-60" dirty="0">
                <a:solidFill>
                  <a:srgbClr val="155DEB"/>
                </a:solidFill>
                <a:latin typeface="SUIT ExtraBold" pitchFamily="2" charset="-127"/>
                <a:ea typeface="SUIT ExtraBold" pitchFamily="2" charset="-127"/>
                <a:cs typeface="Pretendard SemiBold" panose="02000703000000020004" pitchFamily="50" charset="-127"/>
              </a:rPr>
              <a:t>클러스터링 결과</a:t>
            </a:r>
            <a:endParaRPr lang="en-US" altLang="ko-KR" sz="1600" spc="-60" dirty="0">
              <a:solidFill>
                <a:srgbClr val="155DEB"/>
              </a:solidFill>
              <a:latin typeface="SUIT ExtraBold" pitchFamily="2" charset="-127"/>
              <a:ea typeface="SUIT ExtraBold" pitchFamily="2" charset="-127"/>
              <a:cs typeface="Pretendard" panose="02000503000000020004" pitchFamily="50" charset="-127"/>
            </a:endParaRPr>
          </a:p>
          <a:p>
            <a:pPr marL="180975" indent="-180975">
              <a:lnSpc>
                <a:spcPct val="11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분석 결과</a:t>
            </a: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대만과 일본은 공통적으로 관광 목적 방문이 명확하고</a:t>
            </a: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소비가 관광</a:t>
            </a:r>
            <a:r>
              <a:rPr lang="en-US" altLang="ko-KR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b="1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쇼핑 중심으로 집중되는 국가군으로 분류</a:t>
            </a:r>
          </a:p>
          <a:p>
            <a:pPr>
              <a:lnSpc>
                <a:spcPct val="110000"/>
              </a:lnSpc>
              <a:spcAft>
                <a:spcPts val="400"/>
              </a:spcAft>
            </a:pP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      ① 핵심 관광지 소비 비중이 높아 소비 지역 간의 일관성이 큼</a:t>
            </a:r>
          </a:p>
          <a:p>
            <a:pPr>
              <a:lnSpc>
                <a:spcPct val="110000"/>
              </a:lnSpc>
              <a:spcAft>
                <a:spcPts val="400"/>
              </a:spcAft>
            </a:pP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      ② 쇼핑 및 음식 업종 비중이 특히 높은 ‘관광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쇼핑형’ 소비 패턴</a:t>
            </a:r>
            <a:endParaRPr lang="en-US" altLang="ko-KR" sz="1200" spc="-60" dirty="0">
              <a:solidFill>
                <a:srgbClr val="5E6373"/>
              </a:solidFill>
              <a:latin typeface="SUIT" pitchFamily="2" charset="-127"/>
              <a:ea typeface="SUIT" pitchFamily="2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  <a:spcAft>
                <a:spcPts val="400"/>
              </a:spcAft>
            </a:pP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        ** 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의류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패션잡화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기념품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한식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카페</a:t>
            </a:r>
            <a:r>
              <a:rPr lang="en-US" altLang="ko-KR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·</a:t>
            </a:r>
            <a:r>
              <a:rPr lang="ko-KR" altLang="en-US" sz="1200" spc="-60" dirty="0">
                <a:solidFill>
                  <a:srgbClr val="5E6373"/>
                </a:solidFill>
                <a:latin typeface="SUIT" pitchFamily="2" charset="-127"/>
                <a:ea typeface="SUIT" pitchFamily="2" charset="-127"/>
                <a:cs typeface="Pretendard Light" panose="02000403000000020004" pitchFamily="50" charset="-127"/>
              </a:rPr>
              <a:t>제과 등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C8B3A15-884C-4206-B68A-5BF5CF5D7210}"/>
              </a:ext>
            </a:extLst>
          </p:cNvPr>
          <p:cNvSpPr/>
          <p:nvPr/>
        </p:nvSpPr>
        <p:spPr>
          <a:xfrm flipH="1">
            <a:off x="10719607" y="3032327"/>
            <a:ext cx="1142600" cy="2005146"/>
          </a:xfrm>
          <a:custGeom>
            <a:avLst/>
            <a:gdLst>
              <a:gd name="connsiteX0" fmla="*/ 190437 w 1142600"/>
              <a:gd name="connsiteY0" fmla="*/ 0 h 2005146"/>
              <a:gd name="connsiteX1" fmla="*/ 496188 w 1142600"/>
              <a:gd name="connsiteY1" fmla="*/ 0 h 2005146"/>
              <a:gd name="connsiteX2" fmla="*/ 952163 w 1142600"/>
              <a:gd name="connsiteY2" fmla="*/ 0 h 2005146"/>
              <a:gd name="connsiteX3" fmla="*/ 1010559 w 1142600"/>
              <a:gd name="connsiteY3" fmla="*/ 0 h 2005146"/>
              <a:gd name="connsiteX4" fmla="*/ 1142599 w 1142600"/>
              <a:gd name="connsiteY4" fmla="*/ 132040 h 2005146"/>
              <a:gd name="connsiteX5" fmla="*/ 1142599 w 1142600"/>
              <a:gd name="connsiteY5" fmla="*/ 190427 h 2005146"/>
              <a:gd name="connsiteX6" fmla="*/ 1142600 w 1142600"/>
              <a:gd name="connsiteY6" fmla="*/ 190437 h 2005146"/>
              <a:gd name="connsiteX7" fmla="*/ 1142600 w 1142600"/>
              <a:gd name="connsiteY7" fmla="*/ 1814709 h 2005146"/>
              <a:gd name="connsiteX8" fmla="*/ 1142599 w 1142600"/>
              <a:gd name="connsiteY8" fmla="*/ 1814719 h 2005146"/>
              <a:gd name="connsiteX9" fmla="*/ 1142599 w 1142600"/>
              <a:gd name="connsiteY9" fmla="*/ 1874560 h 2005146"/>
              <a:gd name="connsiteX10" fmla="*/ 1020936 w 1142600"/>
              <a:gd name="connsiteY10" fmla="*/ 1955204 h 2005146"/>
              <a:gd name="connsiteX11" fmla="*/ 1010853 w 1142600"/>
              <a:gd name="connsiteY11" fmla="*/ 2005146 h 2005146"/>
              <a:gd name="connsiteX12" fmla="*/ 952163 w 1142600"/>
              <a:gd name="connsiteY12" fmla="*/ 2005146 h 2005146"/>
              <a:gd name="connsiteX13" fmla="*/ 496188 w 1142600"/>
              <a:gd name="connsiteY13" fmla="*/ 2005146 h 2005146"/>
              <a:gd name="connsiteX14" fmla="*/ 190437 w 1142600"/>
              <a:gd name="connsiteY14" fmla="*/ 2005146 h 2005146"/>
              <a:gd name="connsiteX15" fmla="*/ 0 w 1142600"/>
              <a:gd name="connsiteY15" fmla="*/ 1814709 h 2005146"/>
              <a:gd name="connsiteX16" fmla="*/ 0 w 1142600"/>
              <a:gd name="connsiteY16" fmla="*/ 190437 h 2005146"/>
              <a:gd name="connsiteX17" fmla="*/ 190437 w 1142600"/>
              <a:gd name="connsiteY17" fmla="*/ 0 h 200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2600" h="2005146">
                <a:moveTo>
                  <a:pt x="190437" y="0"/>
                </a:moveTo>
                <a:lnTo>
                  <a:pt x="496188" y="0"/>
                </a:lnTo>
                <a:lnTo>
                  <a:pt x="952163" y="0"/>
                </a:lnTo>
                <a:lnTo>
                  <a:pt x="1010559" y="0"/>
                </a:lnTo>
                <a:cubicBezTo>
                  <a:pt x="1010559" y="72924"/>
                  <a:pt x="1069675" y="132040"/>
                  <a:pt x="1142599" y="132040"/>
                </a:cubicBezTo>
                <a:lnTo>
                  <a:pt x="1142599" y="190427"/>
                </a:lnTo>
                <a:lnTo>
                  <a:pt x="1142600" y="190437"/>
                </a:lnTo>
                <a:lnTo>
                  <a:pt x="1142600" y="1814709"/>
                </a:lnTo>
                <a:lnTo>
                  <a:pt x="1142599" y="1814719"/>
                </a:lnTo>
                <a:lnTo>
                  <a:pt x="1142599" y="1874560"/>
                </a:lnTo>
                <a:cubicBezTo>
                  <a:pt x="1087906" y="1874560"/>
                  <a:pt x="1040980" y="1907813"/>
                  <a:pt x="1020936" y="1955204"/>
                </a:cubicBezTo>
                <a:lnTo>
                  <a:pt x="1010853" y="2005146"/>
                </a:lnTo>
                <a:lnTo>
                  <a:pt x="952163" y="2005146"/>
                </a:lnTo>
                <a:lnTo>
                  <a:pt x="496188" y="2005146"/>
                </a:lnTo>
                <a:lnTo>
                  <a:pt x="190437" y="2005146"/>
                </a:lnTo>
                <a:cubicBezTo>
                  <a:pt x="85262" y="2005146"/>
                  <a:pt x="0" y="1919884"/>
                  <a:pt x="0" y="1814709"/>
                </a:cubicBezTo>
                <a:lnTo>
                  <a:pt x="0" y="190437"/>
                </a:lnTo>
                <a:cubicBezTo>
                  <a:pt x="0" y="85262"/>
                  <a:pt x="85262" y="0"/>
                  <a:pt x="190437" y="0"/>
                </a:cubicBezTo>
                <a:close/>
              </a:path>
            </a:pathLst>
          </a:cu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A2ACFD8-9C27-46B2-9D57-1F0134439721}"/>
              </a:ext>
            </a:extLst>
          </p:cNvPr>
          <p:cNvSpPr/>
          <p:nvPr/>
        </p:nvSpPr>
        <p:spPr>
          <a:xfrm flipH="1">
            <a:off x="10719607" y="2996952"/>
            <a:ext cx="1142600" cy="1657145"/>
          </a:xfrm>
          <a:custGeom>
            <a:avLst/>
            <a:gdLst>
              <a:gd name="connsiteX0" fmla="*/ 190437 w 1142600"/>
              <a:gd name="connsiteY0" fmla="*/ 0 h 2005146"/>
              <a:gd name="connsiteX1" fmla="*/ 496188 w 1142600"/>
              <a:gd name="connsiteY1" fmla="*/ 0 h 2005146"/>
              <a:gd name="connsiteX2" fmla="*/ 952163 w 1142600"/>
              <a:gd name="connsiteY2" fmla="*/ 0 h 2005146"/>
              <a:gd name="connsiteX3" fmla="*/ 1010559 w 1142600"/>
              <a:gd name="connsiteY3" fmla="*/ 0 h 2005146"/>
              <a:gd name="connsiteX4" fmla="*/ 1142599 w 1142600"/>
              <a:gd name="connsiteY4" fmla="*/ 132040 h 2005146"/>
              <a:gd name="connsiteX5" fmla="*/ 1142599 w 1142600"/>
              <a:gd name="connsiteY5" fmla="*/ 190427 h 2005146"/>
              <a:gd name="connsiteX6" fmla="*/ 1142600 w 1142600"/>
              <a:gd name="connsiteY6" fmla="*/ 190437 h 2005146"/>
              <a:gd name="connsiteX7" fmla="*/ 1142600 w 1142600"/>
              <a:gd name="connsiteY7" fmla="*/ 1814709 h 2005146"/>
              <a:gd name="connsiteX8" fmla="*/ 1142599 w 1142600"/>
              <a:gd name="connsiteY8" fmla="*/ 1814719 h 2005146"/>
              <a:gd name="connsiteX9" fmla="*/ 1142599 w 1142600"/>
              <a:gd name="connsiteY9" fmla="*/ 1874560 h 2005146"/>
              <a:gd name="connsiteX10" fmla="*/ 1020936 w 1142600"/>
              <a:gd name="connsiteY10" fmla="*/ 1955204 h 2005146"/>
              <a:gd name="connsiteX11" fmla="*/ 1010853 w 1142600"/>
              <a:gd name="connsiteY11" fmla="*/ 2005146 h 2005146"/>
              <a:gd name="connsiteX12" fmla="*/ 952163 w 1142600"/>
              <a:gd name="connsiteY12" fmla="*/ 2005146 h 2005146"/>
              <a:gd name="connsiteX13" fmla="*/ 496188 w 1142600"/>
              <a:gd name="connsiteY13" fmla="*/ 2005146 h 2005146"/>
              <a:gd name="connsiteX14" fmla="*/ 190437 w 1142600"/>
              <a:gd name="connsiteY14" fmla="*/ 2005146 h 2005146"/>
              <a:gd name="connsiteX15" fmla="*/ 0 w 1142600"/>
              <a:gd name="connsiteY15" fmla="*/ 1814709 h 2005146"/>
              <a:gd name="connsiteX16" fmla="*/ 0 w 1142600"/>
              <a:gd name="connsiteY16" fmla="*/ 190437 h 2005146"/>
              <a:gd name="connsiteX17" fmla="*/ 190437 w 1142600"/>
              <a:gd name="connsiteY17" fmla="*/ 0 h 200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2600" h="2005146">
                <a:moveTo>
                  <a:pt x="190437" y="0"/>
                </a:moveTo>
                <a:lnTo>
                  <a:pt x="496188" y="0"/>
                </a:lnTo>
                <a:lnTo>
                  <a:pt x="952163" y="0"/>
                </a:lnTo>
                <a:lnTo>
                  <a:pt x="1010559" y="0"/>
                </a:lnTo>
                <a:cubicBezTo>
                  <a:pt x="1010559" y="72924"/>
                  <a:pt x="1069675" y="132040"/>
                  <a:pt x="1142599" y="132040"/>
                </a:cubicBezTo>
                <a:lnTo>
                  <a:pt x="1142599" y="190427"/>
                </a:lnTo>
                <a:lnTo>
                  <a:pt x="1142600" y="190437"/>
                </a:lnTo>
                <a:lnTo>
                  <a:pt x="1142600" y="1814709"/>
                </a:lnTo>
                <a:lnTo>
                  <a:pt x="1142599" y="1814719"/>
                </a:lnTo>
                <a:lnTo>
                  <a:pt x="1142599" y="1874560"/>
                </a:lnTo>
                <a:cubicBezTo>
                  <a:pt x="1087906" y="1874560"/>
                  <a:pt x="1040980" y="1907813"/>
                  <a:pt x="1020936" y="1955204"/>
                </a:cubicBezTo>
                <a:lnTo>
                  <a:pt x="1010853" y="2005146"/>
                </a:lnTo>
                <a:lnTo>
                  <a:pt x="952163" y="2005146"/>
                </a:lnTo>
                <a:lnTo>
                  <a:pt x="496188" y="2005146"/>
                </a:lnTo>
                <a:lnTo>
                  <a:pt x="190437" y="2005146"/>
                </a:lnTo>
                <a:cubicBezTo>
                  <a:pt x="85262" y="2005146"/>
                  <a:pt x="0" y="1919884"/>
                  <a:pt x="0" y="1814709"/>
                </a:cubicBezTo>
                <a:lnTo>
                  <a:pt x="0" y="190437"/>
                </a:lnTo>
                <a:cubicBezTo>
                  <a:pt x="0" y="85262"/>
                  <a:pt x="85262" y="0"/>
                  <a:pt x="190437" y="0"/>
                </a:cubicBezTo>
                <a:close/>
              </a:path>
            </a:pathLst>
          </a:custGeom>
          <a:solidFill>
            <a:srgbClr val="155DE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50D19F-0E8F-4479-A62D-1F1A3656C68B}"/>
              </a:ext>
            </a:extLst>
          </p:cNvPr>
          <p:cNvCxnSpPr>
            <a:cxnSpLocks/>
          </p:cNvCxnSpPr>
          <p:nvPr/>
        </p:nvCxnSpPr>
        <p:spPr>
          <a:xfrm>
            <a:off x="10719607" y="1396017"/>
            <a:ext cx="0" cy="177583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749092-05BB-4C00-BAEC-4112B26B2AC5}"/>
              </a:ext>
            </a:extLst>
          </p:cNvPr>
          <p:cNvGrpSpPr/>
          <p:nvPr/>
        </p:nvGrpSpPr>
        <p:grpSpPr>
          <a:xfrm>
            <a:off x="10719607" y="3504585"/>
            <a:ext cx="1142600" cy="1657145"/>
            <a:chOff x="11844326" y="4312960"/>
            <a:chExt cx="1142600" cy="2005146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E0F75B9-EDD9-48D9-A11C-08AE1C3B0DBD}"/>
                </a:ext>
              </a:extLst>
            </p:cNvPr>
            <p:cNvSpPr/>
            <p:nvPr/>
          </p:nvSpPr>
          <p:spPr>
            <a:xfrm flipH="1">
              <a:off x="11844326" y="4312960"/>
              <a:ext cx="1142600" cy="2005146"/>
            </a:xfrm>
            <a:custGeom>
              <a:avLst/>
              <a:gdLst>
                <a:gd name="connsiteX0" fmla="*/ 190437 w 1142600"/>
                <a:gd name="connsiteY0" fmla="*/ 0 h 2005146"/>
                <a:gd name="connsiteX1" fmla="*/ 496188 w 1142600"/>
                <a:gd name="connsiteY1" fmla="*/ 0 h 2005146"/>
                <a:gd name="connsiteX2" fmla="*/ 952163 w 1142600"/>
                <a:gd name="connsiteY2" fmla="*/ 0 h 2005146"/>
                <a:gd name="connsiteX3" fmla="*/ 1010559 w 1142600"/>
                <a:gd name="connsiteY3" fmla="*/ 0 h 2005146"/>
                <a:gd name="connsiteX4" fmla="*/ 1142599 w 1142600"/>
                <a:gd name="connsiteY4" fmla="*/ 132040 h 2005146"/>
                <a:gd name="connsiteX5" fmla="*/ 1142599 w 1142600"/>
                <a:gd name="connsiteY5" fmla="*/ 190427 h 2005146"/>
                <a:gd name="connsiteX6" fmla="*/ 1142600 w 1142600"/>
                <a:gd name="connsiteY6" fmla="*/ 190437 h 2005146"/>
                <a:gd name="connsiteX7" fmla="*/ 1142600 w 1142600"/>
                <a:gd name="connsiteY7" fmla="*/ 1814709 h 2005146"/>
                <a:gd name="connsiteX8" fmla="*/ 1142599 w 1142600"/>
                <a:gd name="connsiteY8" fmla="*/ 1814719 h 2005146"/>
                <a:gd name="connsiteX9" fmla="*/ 1142599 w 1142600"/>
                <a:gd name="connsiteY9" fmla="*/ 1874560 h 2005146"/>
                <a:gd name="connsiteX10" fmla="*/ 1020936 w 1142600"/>
                <a:gd name="connsiteY10" fmla="*/ 1955204 h 2005146"/>
                <a:gd name="connsiteX11" fmla="*/ 1010853 w 1142600"/>
                <a:gd name="connsiteY11" fmla="*/ 2005146 h 2005146"/>
                <a:gd name="connsiteX12" fmla="*/ 952163 w 1142600"/>
                <a:gd name="connsiteY12" fmla="*/ 2005146 h 2005146"/>
                <a:gd name="connsiteX13" fmla="*/ 496188 w 1142600"/>
                <a:gd name="connsiteY13" fmla="*/ 2005146 h 2005146"/>
                <a:gd name="connsiteX14" fmla="*/ 190437 w 1142600"/>
                <a:gd name="connsiteY14" fmla="*/ 2005146 h 2005146"/>
                <a:gd name="connsiteX15" fmla="*/ 0 w 1142600"/>
                <a:gd name="connsiteY15" fmla="*/ 1814709 h 2005146"/>
                <a:gd name="connsiteX16" fmla="*/ 0 w 1142600"/>
                <a:gd name="connsiteY16" fmla="*/ 190437 h 2005146"/>
                <a:gd name="connsiteX17" fmla="*/ 190437 w 1142600"/>
                <a:gd name="connsiteY17" fmla="*/ 0 h 200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2600" h="2005146">
                  <a:moveTo>
                    <a:pt x="190437" y="0"/>
                  </a:moveTo>
                  <a:lnTo>
                    <a:pt x="496188" y="0"/>
                  </a:lnTo>
                  <a:lnTo>
                    <a:pt x="952163" y="0"/>
                  </a:lnTo>
                  <a:lnTo>
                    <a:pt x="1010559" y="0"/>
                  </a:lnTo>
                  <a:cubicBezTo>
                    <a:pt x="1010559" y="72924"/>
                    <a:pt x="1069675" y="132040"/>
                    <a:pt x="1142599" y="132040"/>
                  </a:cubicBezTo>
                  <a:lnTo>
                    <a:pt x="1142599" y="190427"/>
                  </a:lnTo>
                  <a:lnTo>
                    <a:pt x="1142600" y="190437"/>
                  </a:lnTo>
                  <a:lnTo>
                    <a:pt x="1142600" y="1814709"/>
                  </a:lnTo>
                  <a:lnTo>
                    <a:pt x="1142599" y="1814719"/>
                  </a:lnTo>
                  <a:lnTo>
                    <a:pt x="1142599" y="1874560"/>
                  </a:lnTo>
                  <a:cubicBezTo>
                    <a:pt x="1087906" y="1874560"/>
                    <a:pt x="1040980" y="1907813"/>
                    <a:pt x="1020936" y="1955204"/>
                  </a:cubicBezTo>
                  <a:lnTo>
                    <a:pt x="1010853" y="2005146"/>
                  </a:lnTo>
                  <a:lnTo>
                    <a:pt x="952163" y="2005146"/>
                  </a:lnTo>
                  <a:lnTo>
                    <a:pt x="496188" y="2005146"/>
                  </a:lnTo>
                  <a:lnTo>
                    <a:pt x="190437" y="2005146"/>
                  </a:lnTo>
                  <a:cubicBezTo>
                    <a:pt x="85262" y="2005146"/>
                    <a:pt x="0" y="1919884"/>
                    <a:pt x="0" y="1814709"/>
                  </a:cubicBezTo>
                  <a:lnTo>
                    <a:pt x="0" y="190437"/>
                  </a:lnTo>
                  <a:cubicBezTo>
                    <a:pt x="0" y="85262"/>
                    <a:pt x="85262" y="0"/>
                    <a:pt x="190437" y="0"/>
                  </a:cubicBezTo>
                  <a:close/>
                </a:path>
              </a:pathLst>
            </a:custGeom>
            <a:solidFill>
              <a:srgbClr val="155DE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4BB1A5-971E-4D95-9303-2992A39579D4}"/>
                </a:ext>
              </a:extLst>
            </p:cNvPr>
            <p:cNvSpPr txBox="1"/>
            <p:nvPr/>
          </p:nvSpPr>
          <p:spPr>
            <a:xfrm>
              <a:off x="12171170" y="5023796"/>
              <a:ext cx="488915" cy="580160"/>
            </a:xfrm>
            <a:prstGeom prst="rect">
              <a:avLst/>
            </a:prstGeom>
            <a:noFill/>
          </p:spPr>
          <p:txBody>
            <a:bodyPr wrap="none" lIns="0" tIns="0" rIns="0" bIns="46800" rtlCol="0" anchor="t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400"/>
                </a:spcAft>
              </a:pPr>
              <a:r>
                <a:rPr lang="ko-KR" altLang="en-US" sz="1600" b="1" spc="-6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일본</a:t>
              </a:r>
              <a:br>
                <a:rPr lang="en-US" altLang="ko-KR" sz="1600" b="1" spc="-6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Japan</a:t>
              </a:r>
              <a:endPara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98AB973-ED4C-499F-A4C7-D3FCA1B97C8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4326" y="4427618"/>
              <a:ext cx="0" cy="1775830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B888D26A-6E06-43F1-9FC3-A7DDFD72C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9774" y="3522764"/>
            <a:ext cx="431640" cy="431640"/>
          </a:xfrm>
          <a:prstGeom prst="rect">
            <a:avLst/>
          </a:prstGeom>
        </p:spPr>
      </p:pic>
      <p:sp>
        <p:nvSpPr>
          <p:cNvPr id="16" name="AutoShape 3">
            <a:extLst>
              <a:ext uri="{FF2B5EF4-FFF2-40B4-BE49-F238E27FC236}">
                <a16:creationId xmlns:a16="http://schemas.microsoft.com/office/drawing/2014/main" id="{9EDC6BCA-75AB-49CA-A1DF-CB0C086C6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4" y="3465004"/>
            <a:ext cx="1963855" cy="823971"/>
          </a:xfrm>
          <a:prstGeom prst="roundRect">
            <a:avLst>
              <a:gd name="adj" fmla="val 0"/>
            </a:avLst>
          </a:prstGeom>
          <a:noFill/>
          <a:ln w="31750">
            <a:solidFill>
              <a:srgbClr val="C00000"/>
            </a:solidFill>
            <a:prstDash val="sysDash"/>
          </a:ln>
          <a:effectLst/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91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NH투자증권_01">
      <a:dk1>
        <a:srgbClr val="080808"/>
      </a:dk1>
      <a:lt1>
        <a:sysClr val="window" lastClr="FFFFFF"/>
      </a:lt1>
      <a:dk2>
        <a:srgbClr val="0A4C88"/>
      </a:dk2>
      <a:lt2>
        <a:srgbClr val="FFFFFF"/>
      </a:lt2>
      <a:accent1>
        <a:srgbClr val="207EBD"/>
      </a:accent1>
      <a:accent2>
        <a:srgbClr val="FCD26E"/>
      </a:accent2>
      <a:accent3>
        <a:srgbClr val="76797D"/>
      </a:accent3>
      <a:accent4>
        <a:srgbClr val="FBB813"/>
      </a:accent4>
      <a:accent5>
        <a:srgbClr val="8DC9EA"/>
      </a:accent5>
      <a:accent6>
        <a:srgbClr val="EF620B"/>
      </a:accent6>
      <a:hlink>
        <a:srgbClr val="FF3399"/>
      </a:hlink>
      <a:folHlink>
        <a:srgbClr val="AEAEA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55DEB"/>
        </a:solidFill>
        <a:ln w="9525">
          <a:noFill/>
        </a:ln>
      </a:spPr>
      <a:bodyPr rtlCol="0" anchor="ctr"/>
      <a:lstStyle>
        <a:defPPr algn="ctr">
          <a:defRPr sz="1200" dirty="0">
            <a:solidFill>
              <a:schemeClr val="tx1">
                <a:lumMod val="90000"/>
                <a:lumOff val="10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122903</TotalTime>
  <Words>1617</Words>
  <Application>Microsoft Office PowerPoint</Application>
  <PresentationFormat>와이드스크린</PresentationFormat>
  <Paragraphs>169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7" baseType="lpstr">
      <vt:lpstr>나눔스퀘어 네오 Regular</vt:lpstr>
      <vt:lpstr>Pretendard ExtraBold</vt:lpstr>
      <vt:lpstr>Wingdings 2</vt:lpstr>
      <vt:lpstr>Pretendard SemiBold</vt:lpstr>
      <vt:lpstr>Pretendard</vt:lpstr>
      <vt:lpstr>맑은 고딕</vt:lpstr>
      <vt:lpstr>Wingdings</vt:lpstr>
      <vt:lpstr>나눔스퀘어 네오 OTF ExtraBold</vt:lpstr>
      <vt:lpstr>나눔스퀘어라운드OTF ExtraBold</vt:lpstr>
      <vt:lpstr>SUIT ExtraBold</vt:lpstr>
      <vt:lpstr>Pretendard Thin</vt:lpstr>
      <vt:lpstr>Arial</vt:lpstr>
      <vt:lpstr>나눔고딕</vt:lpstr>
      <vt:lpstr>Pretendard Light</vt:lpstr>
      <vt:lpstr>SUIT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Management Report 2019</dc:title>
  <dc:creator>박규환</dc:creator>
  <cp:lastModifiedBy>명호 오</cp:lastModifiedBy>
  <cp:revision>2250</cp:revision>
  <cp:lastPrinted>2025-11-07T01:42:42Z</cp:lastPrinted>
  <dcterms:created xsi:type="dcterms:W3CDTF">2019-03-29T16:03:42Z</dcterms:created>
  <dcterms:modified xsi:type="dcterms:W3CDTF">2025-12-10T10:51:49Z</dcterms:modified>
</cp:coreProperties>
</file>